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Default Extension="ppt" ContentType="application/vnd.ms-powerpoint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emf" ContentType="image/x-emf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2" r:id="rId1"/>
  </p:sldMasterIdLst>
  <p:notesMasterIdLst>
    <p:notesMasterId r:id="rId34"/>
  </p:notesMasterIdLst>
  <p:handoutMasterIdLst>
    <p:handoutMasterId r:id="rId35"/>
  </p:handoutMasterIdLst>
  <p:sldIdLst>
    <p:sldId id="256" r:id="rId2"/>
    <p:sldId id="273" r:id="rId3"/>
    <p:sldId id="274" r:id="rId4"/>
    <p:sldId id="277" r:id="rId5"/>
    <p:sldId id="278" r:id="rId6"/>
    <p:sldId id="279" r:id="rId7"/>
    <p:sldId id="272" r:id="rId8"/>
    <p:sldId id="280" r:id="rId9"/>
    <p:sldId id="281" r:id="rId10"/>
    <p:sldId id="282" r:id="rId11"/>
    <p:sldId id="258" r:id="rId12"/>
    <p:sldId id="259" r:id="rId13"/>
    <p:sldId id="260" r:id="rId14"/>
    <p:sldId id="270" r:id="rId15"/>
    <p:sldId id="271" r:id="rId16"/>
    <p:sldId id="261" r:id="rId17"/>
    <p:sldId id="262" r:id="rId18"/>
    <p:sldId id="263" r:id="rId19"/>
    <p:sldId id="264" r:id="rId20"/>
    <p:sldId id="265" r:id="rId21"/>
    <p:sldId id="266" r:id="rId22"/>
    <p:sldId id="268" r:id="rId23"/>
    <p:sldId id="269" r:id="rId24"/>
    <p:sldId id="257" r:id="rId25"/>
    <p:sldId id="283" r:id="rId26"/>
    <p:sldId id="284" r:id="rId27"/>
    <p:sldId id="285" r:id="rId28"/>
    <p:sldId id="286" r:id="rId29"/>
    <p:sldId id="287" r:id="rId30"/>
    <p:sldId id="288" r:id="rId31"/>
    <p:sldId id="289" r:id="rId32"/>
    <p:sldId id="290" r:id="rId33"/>
  </p:sldIdLst>
  <p:sldSz cx="9144000" cy="6858000" type="screen4x3"/>
  <p:notesSz cx="6858000" cy="9945688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57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handoutMaster" Target="handoutMasters/handout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13CA623-52E1-4D94-9602-214578B12104}" type="datetimeFigureOut">
              <a:rPr lang="id-ID" smtClean="0"/>
              <a:pPr/>
              <a:t>22/10/2013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46678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9446678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B966E3-186D-4FD4-A736-F877FF532AF9}" type="slidenum">
              <a:rPr lang="id-ID" smtClean="0"/>
              <a:pPr/>
              <a:t>‹#›</a:t>
            </a:fld>
            <a:endParaRPr lang="id-ID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1B4CB8E-0C07-439A-BE29-312D5E898F03}" type="datetimeFigureOut">
              <a:rPr lang="id-ID" smtClean="0"/>
              <a:pPr/>
              <a:t>22/10/2013</a:t>
            </a:fld>
            <a:endParaRPr lang="id-ID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42975" y="746125"/>
            <a:ext cx="4972050" cy="3729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d-ID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724202"/>
            <a:ext cx="5486400" cy="44755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6678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9446678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15AB49-97A5-4874-868E-FBDC0C70ABBE}" type="slidenum">
              <a:rPr lang="id-ID" smtClean="0"/>
              <a:pPr/>
              <a:t>‹#›</a:t>
            </a:fld>
            <a:endParaRPr lang="id-ID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hdr" sz="quarter"/>
          </p:nvPr>
        </p:nvSpPr>
        <p:spPr>
          <a:ln/>
        </p:spPr>
        <p:txBody>
          <a:bodyPr/>
          <a:lstStyle/>
          <a:p>
            <a:r>
              <a:t>MRF-TS</a:t>
            </a:r>
            <a:endParaRPr lang="id-ID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4"/>
          </p:nvPr>
        </p:nvSpPr>
        <p:spPr>
          <a:ln/>
        </p:spPr>
        <p:txBody>
          <a:bodyPr/>
          <a:lstStyle/>
          <a:p>
            <a:r>
              <a:t>MRF-TS</a:t>
            </a:r>
            <a:endParaRPr lang="id-ID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7A2390C-8C27-475C-904D-C4F675BFBDE2}" type="slidenum">
              <a:rPr/>
              <a:pPr/>
              <a:t>11</a:t>
            </a:fld>
            <a:endParaRPr lang="id-ID"/>
          </a:p>
        </p:txBody>
      </p:sp>
      <p:sp>
        <p:nvSpPr>
          <p:cNvPr id="317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d-ID" noProof="1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hdr" sz="quarter"/>
          </p:nvPr>
        </p:nvSpPr>
        <p:spPr>
          <a:ln/>
        </p:spPr>
        <p:txBody>
          <a:bodyPr/>
          <a:lstStyle/>
          <a:p>
            <a:r>
              <a:t>MRF-TS</a:t>
            </a:r>
            <a:endParaRPr lang="id-ID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4"/>
          </p:nvPr>
        </p:nvSpPr>
        <p:spPr>
          <a:ln/>
        </p:spPr>
        <p:txBody>
          <a:bodyPr/>
          <a:lstStyle/>
          <a:p>
            <a:r>
              <a:t>MRF-TS</a:t>
            </a:r>
            <a:endParaRPr lang="id-ID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CC285C6-5C89-4E83-A875-37D52BBD1BE9}" type="slidenum">
              <a:rPr/>
              <a:pPr/>
              <a:t>17</a:t>
            </a:fld>
            <a:endParaRPr lang="id-ID"/>
          </a:p>
        </p:txBody>
      </p:sp>
      <p:sp>
        <p:nvSpPr>
          <p:cNvPr id="92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d-ID" noProof="1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6DBB6F-1E4D-4B34-A114-06EF7865CA65}" type="datetime1">
              <a:rPr lang="id-ID" smtClean="0"/>
              <a:pPr/>
              <a:t>22/10/2013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BEBE7-4ED7-43DA-836B-773989A426C8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4BE568-199D-4955-95DB-0972F9701926}" type="datetime1">
              <a:rPr lang="id-ID" smtClean="0"/>
              <a:pPr/>
              <a:t>22/10/2013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BEBE7-4ED7-43DA-836B-773989A426C8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E990B1-7995-4F0D-AF2C-DF234C09C363}" type="datetime1">
              <a:rPr lang="id-ID" smtClean="0"/>
              <a:pPr/>
              <a:t>22/10/2013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BEBE7-4ED7-43DA-836B-773989A426C8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F0530-581A-42D5-A378-B256B94A0199}" type="datetime1">
              <a:rPr lang="id-ID" smtClean="0"/>
              <a:pPr/>
              <a:t>22/10/2013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BEBE7-4ED7-43DA-836B-773989A426C8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FC7287-2D01-4016-8994-D2B5B13EE58E}" type="datetime1">
              <a:rPr lang="id-ID" smtClean="0"/>
              <a:pPr/>
              <a:t>22/10/2013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BEBE7-4ED7-43DA-836B-773989A426C8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D28AB8-9AE2-402A-BBD4-AAA889D911BD}" type="datetime1">
              <a:rPr lang="id-ID" smtClean="0"/>
              <a:pPr/>
              <a:t>22/10/2013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BEBE7-4ED7-43DA-836B-773989A426C8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45FAB-F515-478B-9140-F299C2A07340}" type="datetime1">
              <a:rPr lang="id-ID" smtClean="0"/>
              <a:pPr/>
              <a:t>22/10/2013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BEBE7-4ED7-43DA-836B-773989A426C8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E2281D-B63A-448E-9E10-668C41969C5F}" type="datetime1">
              <a:rPr lang="id-ID" smtClean="0"/>
              <a:pPr/>
              <a:t>22/10/2013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BEBE7-4ED7-43DA-836B-773989A426C8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DAA4A1-0429-447E-A9F5-7498D3093892}" type="datetime1">
              <a:rPr lang="id-ID" smtClean="0"/>
              <a:pPr/>
              <a:t>22/10/2013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BEBE7-4ED7-43DA-836B-773989A426C8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CF3D16-784F-4671-A1DD-6045F2B5D45D}" type="datetime1">
              <a:rPr lang="id-ID" smtClean="0"/>
              <a:pPr/>
              <a:t>22/10/2013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BEBE7-4ED7-43DA-836B-773989A426C8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3F3DB-2C91-4F2B-BFA1-6D970EFF09CF}" type="datetime1">
              <a:rPr lang="id-ID" smtClean="0"/>
              <a:pPr/>
              <a:t>22/10/2013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BEBE7-4ED7-43DA-836B-773989A426C8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2FBEC2-2B9A-4E0F-913B-CBFA29A46E1A}" type="datetime1">
              <a:rPr lang="id-ID" smtClean="0"/>
              <a:pPr/>
              <a:t>22/10/2013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7BEBE7-4ED7-43DA-836B-773989A426C8}" type="slidenum">
              <a:rPr lang="id-ID" smtClean="0"/>
              <a:pPr/>
              <a:t>‹#›</a:t>
            </a:fld>
            <a:endParaRPr lang="id-ID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</p:sldLayoutIdLst>
  <p:hf hdr="0" ft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d-ID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Microsoft_Office_PowerPoint_97-2003_Presentation1.ppt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4" Type="http://schemas.openxmlformats.org/officeDocument/2006/relationships/oleObject" Target="../embeddings/oleObject2.bin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hyperlink" Target="http://arifh.blogdetik.com/ekonomi-kreatif/" TargetMode="Externa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id-ID" dirty="0" smtClean="0"/>
              <a:t>PENDALAMAN MANAJEMEN LEMBAGA KEUANGAN, MANAJEMEN RESIKO, EKONOMI KREATIF</a:t>
            </a:r>
            <a:endParaRPr lang="id-ID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52237-5385-42BF-93E3-B7F6A5538B5C}" type="datetime1">
              <a:rPr lang="id-ID" smtClean="0"/>
              <a:pPr/>
              <a:t>22/10/2013</a:t>
            </a:fld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BEBE7-4ED7-43DA-836B-773989A426C8}" type="slidenum">
              <a:rPr lang="id-ID" smtClean="0"/>
              <a:pPr/>
              <a:t>1</a:t>
            </a:fld>
            <a:endParaRPr lang="id-ID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2984"/>
            <a:ext cx="8229600" cy="4525963"/>
          </a:xfrm>
        </p:spPr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id-ID" dirty="0" smtClean="0"/>
              <a:t>    PASAR UANG</a:t>
            </a:r>
          </a:p>
          <a:p>
            <a:pPr>
              <a:buNone/>
            </a:pPr>
            <a:r>
              <a:rPr lang="id-ID" dirty="0" smtClean="0"/>
              <a:t>    </a:t>
            </a:r>
            <a:r>
              <a:rPr lang="en-US" dirty="0" smtClean="0"/>
              <a:t>Di </a:t>
            </a:r>
            <a:r>
              <a:rPr lang="en-US" dirty="0" err="1" smtClean="0"/>
              <a:t>pasar</a:t>
            </a:r>
            <a:r>
              <a:rPr lang="en-US" dirty="0" smtClean="0"/>
              <a:t> </a:t>
            </a:r>
            <a:r>
              <a:rPr lang="en-US" dirty="0" err="1" smtClean="0"/>
              <a:t>uang</a:t>
            </a:r>
            <a:r>
              <a:rPr lang="en-US" dirty="0" smtClean="0"/>
              <a:t> </a:t>
            </a:r>
            <a:r>
              <a:rPr lang="en-US" dirty="0" err="1" smtClean="0"/>
              <a:t>diperjualbelikan</a:t>
            </a:r>
            <a:r>
              <a:rPr lang="en-US" dirty="0" smtClean="0"/>
              <a:t> </a:t>
            </a:r>
            <a:r>
              <a:rPr lang="en-US" dirty="0" err="1" smtClean="0"/>
              <a:t>instrumen</a:t>
            </a:r>
            <a:r>
              <a:rPr lang="en-US" dirty="0" smtClean="0"/>
              <a:t> </a:t>
            </a:r>
            <a:r>
              <a:rPr lang="en-US" dirty="0" err="1" smtClean="0"/>
              <a:t>kredit</a:t>
            </a:r>
            <a:r>
              <a:rPr lang="en-US" dirty="0" smtClean="0"/>
              <a:t> </a:t>
            </a:r>
            <a:r>
              <a:rPr lang="en-US" dirty="0" err="1" smtClean="0"/>
              <a:t>jangka</a:t>
            </a:r>
            <a:r>
              <a:rPr lang="en-US" dirty="0" smtClean="0"/>
              <a:t> </a:t>
            </a:r>
            <a:r>
              <a:rPr lang="en-US" dirty="0" err="1" smtClean="0"/>
              <a:t>pendek</a:t>
            </a:r>
            <a:r>
              <a:rPr lang="en-US" dirty="0" smtClean="0"/>
              <a:t>. </a:t>
            </a:r>
            <a:r>
              <a:rPr lang="en-US" dirty="0" err="1" smtClean="0"/>
              <a:t>Kredit</a:t>
            </a:r>
            <a:r>
              <a:rPr lang="en-US" dirty="0" smtClean="0"/>
              <a:t> yang </a:t>
            </a:r>
            <a:r>
              <a:rPr lang="en-US" dirty="0" err="1" smtClean="0"/>
              <a:t>dimaksud</a:t>
            </a:r>
            <a:r>
              <a:rPr lang="en-US" dirty="0" smtClean="0"/>
              <a:t> </a:t>
            </a:r>
            <a:r>
              <a:rPr lang="en-US" dirty="0" err="1" smtClean="0"/>
              <a:t>bisa</a:t>
            </a:r>
            <a:r>
              <a:rPr lang="en-US" dirty="0" smtClean="0"/>
              <a:t> </a:t>
            </a:r>
            <a:r>
              <a:rPr lang="en-US" dirty="0" err="1" smtClean="0"/>
              <a:t>berupa</a:t>
            </a:r>
            <a:r>
              <a:rPr lang="en-US" dirty="0" smtClean="0"/>
              <a:t> </a:t>
            </a:r>
            <a:r>
              <a:rPr lang="en-US" dirty="0" err="1" smtClean="0"/>
              <a:t>kredit</a:t>
            </a:r>
            <a:r>
              <a:rPr lang="en-US" dirty="0" smtClean="0"/>
              <a:t> </a:t>
            </a:r>
            <a:r>
              <a:rPr lang="en-US" dirty="0" err="1" smtClean="0"/>
              <a:t>harian</a:t>
            </a:r>
            <a:r>
              <a:rPr lang="en-US" dirty="0" smtClean="0"/>
              <a:t> (</a:t>
            </a:r>
            <a:r>
              <a:rPr lang="en-US" i="1" dirty="0" smtClean="0"/>
              <a:t>On Call</a:t>
            </a:r>
            <a:r>
              <a:rPr lang="en-US" dirty="0" smtClean="0"/>
              <a:t>), </a:t>
            </a:r>
            <a:r>
              <a:rPr lang="en-US" dirty="0" err="1" smtClean="0"/>
              <a:t>kredit</a:t>
            </a:r>
            <a:r>
              <a:rPr lang="en-US" dirty="0" smtClean="0"/>
              <a:t> </a:t>
            </a:r>
            <a:r>
              <a:rPr lang="en-US" dirty="0" err="1" smtClean="0"/>
              <a:t>bulanan</a:t>
            </a:r>
            <a:r>
              <a:rPr lang="en-US" dirty="0" smtClean="0"/>
              <a:t> (</a:t>
            </a:r>
            <a:r>
              <a:rPr lang="en-US" dirty="0" err="1" smtClean="0"/>
              <a:t>Prolongasi</a:t>
            </a:r>
            <a:r>
              <a:rPr lang="en-US" dirty="0" smtClean="0"/>
              <a:t>) </a:t>
            </a:r>
            <a:r>
              <a:rPr lang="en-US" dirty="0" err="1" smtClean="0"/>
              <a:t>maupun</a:t>
            </a:r>
            <a:r>
              <a:rPr lang="en-US" dirty="0" smtClean="0"/>
              <a:t> </a:t>
            </a:r>
            <a:r>
              <a:rPr lang="en-US" dirty="0" err="1" smtClean="0"/>
              <a:t>kredit</a:t>
            </a:r>
            <a:r>
              <a:rPr lang="en-US" dirty="0" smtClean="0"/>
              <a:t> </a:t>
            </a:r>
            <a:r>
              <a:rPr lang="en-US" dirty="0" err="1" smtClean="0"/>
              <a:t>tiga</a:t>
            </a:r>
            <a:r>
              <a:rPr lang="en-US" dirty="0" smtClean="0"/>
              <a:t> </a:t>
            </a:r>
            <a:r>
              <a:rPr lang="en-US" dirty="0" err="1" smtClean="0"/>
              <a:t>bulanan</a:t>
            </a:r>
            <a:r>
              <a:rPr lang="en-US" dirty="0" smtClean="0"/>
              <a:t> (</a:t>
            </a:r>
            <a:r>
              <a:rPr lang="en-US" dirty="0" err="1" smtClean="0"/>
              <a:t>Belening</a:t>
            </a:r>
            <a:r>
              <a:rPr lang="en-US" dirty="0" smtClean="0"/>
              <a:t>). </a:t>
            </a:r>
            <a:r>
              <a:rPr lang="en-US" dirty="0" err="1" smtClean="0"/>
              <a:t>Oleh</a:t>
            </a:r>
            <a:r>
              <a:rPr lang="en-US" dirty="0" smtClean="0"/>
              <a:t> </a:t>
            </a:r>
            <a:r>
              <a:rPr lang="en-US" dirty="0" err="1" smtClean="0"/>
              <a:t>karena</a:t>
            </a:r>
            <a:r>
              <a:rPr lang="en-US" dirty="0" smtClean="0"/>
              <a:t> </a:t>
            </a:r>
            <a:r>
              <a:rPr lang="en-US" dirty="0" err="1" smtClean="0"/>
              <a:t>kredit</a:t>
            </a:r>
            <a:r>
              <a:rPr lang="en-US" dirty="0" smtClean="0"/>
              <a:t> yang </a:t>
            </a:r>
            <a:r>
              <a:rPr lang="en-US" dirty="0" err="1" smtClean="0"/>
              <a:t>diperjualbelikan</a:t>
            </a:r>
            <a:r>
              <a:rPr lang="en-US" dirty="0" smtClean="0"/>
              <a:t> </a:t>
            </a:r>
            <a:r>
              <a:rPr lang="en-US" dirty="0" err="1" smtClean="0"/>
              <a:t>kurang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satu</a:t>
            </a:r>
            <a:r>
              <a:rPr lang="en-US" dirty="0" smtClean="0"/>
              <a:t> </a:t>
            </a:r>
            <a:r>
              <a:rPr lang="en-US" dirty="0" err="1" smtClean="0"/>
              <a:t>tahun</a:t>
            </a:r>
            <a:r>
              <a:rPr lang="en-US" dirty="0" smtClean="0"/>
              <a:t>, </a:t>
            </a:r>
            <a:r>
              <a:rPr lang="en-US" dirty="0" err="1" smtClean="0"/>
              <a:t>maka</a:t>
            </a:r>
            <a:r>
              <a:rPr lang="en-US" dirty="0" smtClean="0"/>
              <a:t> </a:t>
            </a:r>
            <a:r>
              <a:rPr lang="en-US" dirty="0" err="1" smtClean="0"/>
              <a:t>disebut</a:t>
            </a:r>
            <a:r>
              <a:rPr lang="en-US" dirty="0" smtClean="0"/>
              <a:t> </a:t>
            </a:r>
            <a:r>
              <a:rPr lang="en-US" dirty="0" err="1" smtClean="0"/>
              <a:t>kredit</a:t>
            </a:r>
            <a:r>
              <a:rPr lang="en-US" dirty="0" smtClean="0"/>
              <a:t> </a:t>
            </a:r>
            <a:r>
              <a:rPr lang="en-US" dirty="0" err="1" smtClean="0"/>
              <a:t>jangka</a:t>
            </a:r>
            <a:r>
              <a:rPr lang="en-US" dirty="0" smtClean="0"/>
              <a:t> </a:t>
            </a:r>
            <a:r>
              <a:rPr lang="en-US" dirty="0" err="1" smtClean="0"/>
              <a:t>pendek</a:t>
            </a:r>
            <a:r>
              <a:rPr lang="en-US" dirty="0" smtClean="0"/>
              <a:t>. </a:t>
            </a:r>
            <a:r>
              <a:rPr lang="en-US" dirty="0" err="1" smtClean="0"/>
              <a:t>Adapun</a:t>
            </a:r>
            <a:r>
              <a:rPr lang="en-US" dirty="0" smtClean="0"/>
              <a:t> </a:t>
            </a:r>
            <a:r>
              <a:rPr lang="en-US" dirty="0" err="1" smtClean="0"/>
              <a:t>jenis</a:t>
            </a:r>
            <a:r>
              <a:rPr lang="en-US" dirty="0" smtClean="0"/>
              <a:t> </a:t>
            </a:r>
            <a:r>
              <a:rPr lang="en-US" dirty="0" err="1" smtClean="0"/>
              <a:t>instrumen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pasar</a:t>
            </a:r>
            <a:r>
              <a:rPr lang="en-US" dirty="0" smtClean="0"/>
              <a:t> </a:t>
            </a:r>
            <a:r>
              <a:rPr lang="en-US" dirty="0" err="1" smtClean="0"/>
              <a:t>uang</a:t>
            </a:r>
            <a:r>
              <a:rPr lang="en-US" dirty="0" smtClean="0"/>
              <a:t> </a:t>
            </a:r>
            <a:r>
              <a:rPr lang="en-US" dirty="0" err="1" smtClean="0"/>
              <a:t>antara</a:t>
            </a:r>
            <a:r>
              <a:rPr lang="en-US" dirty="0" smtClean="0"/>
              <a:t> lain SBI, SBPU, SUN, repurchase Agreement </a:t>
            </a:r>
            <a:r>
              <a:rPr lang="en-US" dirty="0" err="1" smtClean="0"/>
              <a:t>dan</a:t>
            </a:r>
            <a:r>
              <a:rPr lang="en-US" dirty="0" smtClean="0"/>
              <a:t> lain-lain. </a:t>
            </a:r>
            <a:r>
              <a:rPr lang="en-US" dirty="0" err="1" smtClean="0"/>
              <a:t>Sedangkan</a:t>
            </a:r>
            <a:r>
              <a:rPr lang="en-US" dirty="0" smtClean="0"/>
              <a:t> </a:t>
            </a:r>
            <a:r>
              <a:rPr lang="en-US" dirty="0" err="1" smtClean="0"/>
              <a:t>para</a:t>
            </a:r>
            <a:r>
              <a:rPr lang="en-US" dirty="0" smtClean="0"/>
              <a:t> </a:t>
            </a:r>
            <a:r>
              <a:rPr lang="en-US" dirty="0" err="1" smtClean="0"/>
              <a:t>pelaku</a:t>
            </a:r>
            <a:r>
              <a:rPr lang="en-US" dirty="0" smtClean="0"/>
              <a:t> </a:t>
            </a:r>
            <a:r>
              <a:rPr lang="en-US" dirty="0" err="1" smtClean="0"/>
              <a:t>pasar</a:t>
            </a:r>
            <a:r>
              <a:rPr lang="en-US" dirty="0" smtClean="0"/>
              <a:t> </a:t>
            </a:r>
            <a:r>
              <a:rPr lang="en-US" dirty="0" err="1" smtClean="0"/>
              <a:t>uang</a:t>
            </a:r>
            <a:r>
              <a:rPr lang="en-US" dirty="0" smtClean="0"/>
              <a:t> </a:t>
            </a:r>
            <a:r>
              <a:rPr lang="en-US" dirty="0" err="1" smtClean="0"/>
              <a:t>diantaranya</a:t>
            </a:r>
            <a:r>
              <a:rPr lang="en-US" dirty="0" smtClean="0"/>
              <a:t>: Perusahaan bank, </a:t>
            </a:r>
            <a:r>
              <a:rPr lang="en-US" dirty="0" err="1" smtClean="0"/>
              <a:t>perusahaan</a:t>
            </a:r>
            <a:r>
              <a:rPr lang="en-US" dirty="0" smtClean="0"/>
              <a:t> </a:t>
            </a:r>
            <a:r>
              <a:rPr lang="en-US" dirty="0" err="1" smtClean="0"/>
              <a:t>asuransi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perusahaan</a:t>
            </a:r>
            <a:r>
              <a:rPr lang="en-US" dirty="0" smtClean="0"/>
              <a:t> </a:t>
            </a:r>
            <a:r>
              <a:rPr lang="en-US" dirty="0" err="1" smtClean="0"/>
              <a:t>keuangan</a:t>
            </a:r>
            <a:r>
              <a:rPr lang="en-US" dirty="0" smtClean="0"/>
              <a:t> non bank </a:t>
            </a:r>
            <a:r>
              <a:rPr lang="en-US" dirty="0" err="1" smtClean="0"/>
              <a:t>lainnya</a:t>
            </a:r>
            <a:r>
              <a:rPr lang="en-US" dirty="0" smtClean="0"/>
              <a:t>.</a:t>
            </a:r>
            <a:endParaRPr lang="id-ID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F0530-581A-42D5-A378-B256B94A0199}" type="datetime1">
              <a:rPr lang="id-ID" smtClean="0"/>
              <a:pPr/>
              <a:t>22/10/2013</a:t>
            </a:fld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BEBE7-4ED7-43DA-836B-773989A426C8}" type="slidenum">
              <a:rPr lang="id-ID" smtClean="0"/>
              <a:pPr/>
              <a:t>10</a:t>
            </a:fld>
            <a:endParaRPr lang="id-ID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4FFF3-446F-4BE5-AF3E-1CD7309B4F9E}" type="slidenum">
              <a:rPr lang="id-ID"/>
              <a:pPr/>
              <a:t>11</a:t>
            </a:fld>
            <a:endParaRPr lang="id-ID"/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57200" y="857232"/>
            <a:ext cx="8305800" cy="4343400"/>
          </a:xfrm>
        </p:spPr>
        <p:txBody>
          <a:bodyPr>
            <a:normAutofit fontScale="92500" lnSpcReduction="10000"/>
          </a:bodyPr>
          <a:lstStyle/>
          <a:p>
            <a:pPr marL="609600" indent="-609600" algn="l"/>
            <a:endParaRPr lang="id-ID" noProof="1" smtClean="0">
              <a:solidFill>
                <a:schemeClr val="tx1"/>
              </a:solidFill>
            </a:endParaRPr>
          </a:p>
          <a:p>
            <a:pPr marL="609600" indent="-609600" algn="l"/>
            <a:r>
              <a:rPr lang="id-ID" b="1" noProof="1" smtClean="0">
                <a:solidFill>
                  <a:schemeClr val="tx1"/>
                </a:solidFill>
              </a:rPr>
              <a:t>MANAJEMEN RESIKO</a:t>
            </a:r>
          </a:p>
          <a:p>
            <a:pPr marL="609600" indent="-609600" algn="l"/>
            <a:r>
              <a:rPr lang="id-ID" noProof="1" smtClean="0">
                <a:solidFill>
                  <a:schemeClr val="tx1"/>
                </a:solidFill>
              </a:rPr>
              <a:t>Tahapan </a:t>
            </a:r>
            <a:r>
              <a:rPr lang="id-ID" noProof="1">
                <a:solidFill>
                  <a:schemeClr val="tx1"/>
                </a:solidFill>
              </a:rPr>
              <a:t>manajemen risiko:</a:t>
            </a:r>
          </a:p>
          <a:p>
            <a:pPr marL="609600" indent="-609600" algn="l">
              <a:buFontTx/>
              <a:buAutoNum type="arabicPeriod"/>
            </a:pPr>
            <a:r>
              <a:rPr lang="id-ID" noProof="1">
                <a:solidFill>
                  <a:schemeClr val="tx1"/>
                </a:solidFill>
              </a:rPr>
              <a:t>Identifiksi risiko</a:t>
            </a:r>
            <a:r>
              <a:rPr lang="en-US" dirty="0">
                <a:solidFill>
                  <a:schemeClr val="tx1"/>
                </a:solidFill>
              </a:rPr>
              <a:t>: </a:t>
            </a:r>
            <a:r>
              <a:rPr lang="en-US" noProof="1">
                <a:solidFill>
                  <a:schemeClr val="tx1"/>
                </a:solidFill>
              </a:rPr>
              <a:t>risiko kredit, risiko pasar dan risiko operasional</a:t>
            </a:r>
          </a:p>
          <a:p>
            <a:pPr marL="609600" indent="-609600" algn="l">
              <a:buFontTx/>
              <a:buAutoNum type="arabicPeriod"/>
            </a:pPr>
            <a:r>
              <a:rPr lang="en-US" noProof="1">
                <a:solidFill>
                  <a:schemeClr val="tx1"/>
                </a:solidFill>
              </a:rPr>
              <a:t>Mengukur risiko</a:t>
            </a:r>
            <a:r>
              <a:rPr lang="en-US" dirty="0">
                <a:solidFill>
                  <a:schemeClr val="tx1"/>
                </a:solidFill>
              </a:rPr>
              <a:t>: </a:t>
            </a:r>
            <a:r>
              <a:rPr lang="en-US" noProof="1">
                <a:solidFill>
                  <a:schemeClr val="tx1"/>
                </a:solidFill>
              </a:rPr>
              <a:t>deviasi standar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noProof="1">
                <a:solidFill>
                  <a:schemeClr val="tx1"/>
                </a:solidFill>
              </a:rPr>
              <a:t>varians dan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i="1" dirty="0">
                <a:solidFill>
                  <a:schemeClr val="tx1"/>
                </a:solidFill>
              </a:rPr>
              <a:t>value at risk</a:t>
            </a:r>
            <a:r>
              <a:rPr lang="en-US" dirty="0">
                <a:solidFill>
                  <a:schemeClr val="tx1"/>
                </a:solidFill>
              </a:rPr>
              <a:t> (VAR)</a:t>
            </a:r>
            <a:endParaRPr lang="en-US" noProof="1">
              <a:solidFill>
                <a:schemeClr val="tx1"/>
              </a:solidFill>
            </a:endParaRPr>
          </a:p>
          <a:p>
            <a:pPr marL="609600" indent="-609600" algn="l">
              <a:buFontTx/>
              <a:buAutoNum type="arabicPeriod"/>
            </a:pPr>
            <a:r>
              <a:rPr lang="en-US" noProof="1">
                <a:solidFill>
                  <a:schemeClr val="tx1"/>
                </a:solidFill>
              </a:rPr>
              <a:t>Memanajemeni risiko</a:t>
            </a:r>
            <a:r>
              <a:rPr lang="en-US" dirty="0">
                <a:solidFill>
                  <a:schemeClr val="tx1"/>
                </a:solidFill>
              </a:rPr>
              <a:t>: </a:t>
            </a:r>
            <a:r>
              <a:rPr lang="en-US" i="1" dirty="0">
                <a:solidFill>
                  <a:schemeClr val="tx1"/>
                </a:solidFill>
              </a:rPr>
              <a:t>self insurance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i="1" dirty="0">
                <a:solidFill>
                  <a:schemeClr val="tx1"/>
                </a:solidFill>
              </a:rPr>
              <a:t>hedging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noProof="1">
                <a:solidFill>
                  <a:schemeClr val="tx1"/>
                </a:solidFill>
              </a:rPr>
              <a:t>dan transfer risiko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22521F-89D9-4AD2-82C1-28597632A254}" type="datetime1">
              <a:rPr lang="id-ID" smtClean="0"/>
              <a:pPr/>
              <a:t>22/10/2013</a:t>
            </a:fld>
            <a:endParaRPr lang="id-ID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129A46-E4A2-42F6-A060-3BB21FBA605C}" type="datetime1">
              <a:rPr lang="id-ID" noProof="1" smtClean="0"/>
              <a:pPr/>
              <a:t>22/10/2013</a:t>
            </a:fld>
            <a:endParaRPr lang="en-US" noProof="1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70731-0D6B-4BD2-9585-2F2068937E6C}" type="slidenum">
              <a:rPr lang="id-ID"/>
              <a:pPr/>
              <a:t>12</a:t>
            </a:fld>
            <a:endParaRPr lang="id-ID"/>
          </a:p>
        </p:txBody>
      </p:sp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1143000"/>
          </a:xfrm>
        </p:spPr>
        <p:txBody>
          <a:bodyPr/>
          <a:lstStyle/>
          <a:p>
            <a:r>
              <a:rPr lang="id-ID" noProof="1"/>
              <a:t>Klasifiksi Risiko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990600"/>
            <a:ext cx="7772400" cy="51816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id-ID" noProof="1"/>
              <a:t>Risiko pasar adalah risiko (kerugian) karena pergerakan harga (yang takdiinginkan dan tak terantisipasi). Faktor harga: harga saham, nilai tukar dan suku bunga.</a:t>
            </a:r>
          </a:p>
          <a:p>
            <a:pPr>
              <a:lnSpc>
                <a:spcPct val="90000"/>
              </a:lnSpc>
            </a:pPr>
            <a:r>
              <a:rPr lang="id-ID" noProof="1"/>
              <a:t>Risiko kredit (</a:t>
            </a:r>
            <a:r>
              <a:rPr lang="id-ID" i="1" noProof="1"/>
              <a:t>default</a:t>
            </a:r>
            <a:r>
              <a:rPr lang="en-US" i="1"/>
              <a:t> </a:t>
            </a:r>
            <a:r>
              <a:rPr lang="en-US" noProof="1"/>
              <a:t>atau gagal bayar) adalah risiko karena mitra transaksi gagal bayar.</a:t>
            </a:r>
          </a:p>
          <a:p>
            <a:pPr>
              <a:lnSpc>
                <a:spcPct val="90000"/>
              </a:lnSpc>
            </a:pPr>
            <a:r>
              <a:rPr lang="en-US" noProof="1"/>
              <a:t>Risiko operasional adalah risiko karena kegagalan (kesalahan) orang, proses (penentuan harga), sistem (mati listrik) dan faktor eksternal (gempa).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D5C60E-BE0C-47EF-B376-EBA1AE7D69ED}" type="datetime1">
              <a:rPr lang="id-ID" noProof="1" smtClean="0"/>
              <a:pPr/>
              <a:t>22/10/2013</a:t>
            </a:fld>
            <a:endParaRPr lang="en-US" noProof="1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B052A-A7B3-4FCD-BB25-ED70D3AB377A}" type="slidenum">
              <a:rPr lang="id-ID"/>
              <a:pPr/>
              <a:t>13</a:t>
            </a:fld>
            <a:endParaRPr lang="id-ID"/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d-ID" noProof="1"/>
              <a:t>Ukuran Risiko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>
              <a:lnSpc>
                <a:spcPct val="90000"/>
              </a:lnSpc>
            </a:pPr>
            <a:r>
              <a:rPr lang="id-ID" noProof="1"/>
              <a:t>Risiko: potensi kerugian (penurunan nilai aset) karena kejadian yang tak dikehendaki. </a:t>
            </a:r>
          </a:p>
          <a:p>
            <a:pPr algn="just">
              <a:lnSpc>
                <a:spcPct val="90000"/>
              </a:lnSpc>
            </a:pPr>
            <a:r>
              <a:rPr lang="id-ID" noProof="1"/>
              <a:t>Ukuran (tradisional) risiko aset: </a:t>
            </a:r>
            <a:r>
              <a:rPr lang="id-ID" b="1" noProof="1"/>
              <a:t>volatilitas</a:t>
            </a:r>
            <a:r>
              <a:rPr lang="id-ID" noProof="1"/>
              <a:t> perubahan nilai aset.</a:t>
            </a:r>
          </a:p>
          <a:p>
            <a:pPr algn="just">
              <a:lnSpc>
                <a:spcPct val="90000"/>
              </a:lnSpc>
            </a:pPr>
            <a:r>
              <a:rPr lang="id-ID" noProof="1"/>
              <a:t>Ukuran volatilitas: deviasi standar atau varians</a:t>
            </a:r>
          </a:p>
          <a:p>
            <a:pPr algn="just">
              <a:lnSpc>
                <a:spcPct val="90000"/>
              </a:lnSpc>
            </a:pPr>
            <a:r>
              <a:rPr lang="id-ID" noProof="1"/>
              <a:t>Ukuran risiko yang relatif baru: </a:t>
            </a:r>
            <a:r>
              <a:rPr lang="id-ID" b="1" noProof="1"/>
              <a:t>Value at risk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T. Sunaryo</a:t>
            </a:r>
            <a:endParaRPr lang="en-US" noProof="1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d-ID"/>
              <a:t>Manajemen Risiko Finansial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81DE26-B236-4EC9-AD20-39C257A2BC57}" type="slidenum">
              <a:rPr lang="id-ID"/>
              <a:pPr/>
              <a:t>14</a:t>
            </a:fld>
            <a:endParaRPr lang="id-ID"/>
          </a:p>
        </p:txBody>
      </p:sp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76200"/>
            <a:ext cx="7772400" cy="1143000"/>
          </a:xfrm>
        </p:spPr>
        <p:txBody>
          <a:bodyPr/>
          <a:lstStyle/>
          <a:p>
            <a:r>
              <a:rPr lang="id-ID" noProof="1"/>
              <a:t>Manajemen Risiko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447800"/>
            <a:ext cx="7772400" cy="45720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id-ID" sz="2800" i="1" noProof="1"/>
              <a:t>Self insurance</a:t>
            </a:r>
            <a:r>
              <a:rPr lang="id-ID" sz="2800" noProof="1"/>
              <a:t>: menyediakan dana cadangan sebesar VAR posisi finansial.</a:t>
            </a:r>
            <a:endParaRPr lang="en-US" sz="2800"/>
          </a:p>
          <a:p>
            <a:pPr>
              <a:lnSpc>
                <a:spcPct val="90000"/>
              </a:lnSpc>
            </a:pPr>
            <a:endParaRPr lang="en-US" sz="2800" noProof="1"/>
          </a:p>
          <a:p>
            <a:pPr>
              <a:lnSpc>
                <a:spcPct val="90000"/>
              </a:lnSpc>
            </a:pPr>
            <a:r>
              <a:rPr lang="en-US" sz="2800" i="1" noProof="1"/>
              <a:t>Hedging</a:t>
            </a:r>
            <a:r>
              <a:rPr lang="en-US" sz="2800" noProof="1"/>
              <a:t> (lindung nilai): mengurangi risiko sebuah posisi finansial dengan menggunakan instrumen </a:t>
            </a:r>
            <a:r>
              <a:rPr lang="en-US" sz="2800" i="1" noProof="1"/>
              <a:t>hedging</a:t>
            </a:r>
            <a:r>
              <a:rPr lang="en-US" sz="2800" noProof="1"/>
              <a:t>.</a:t>
            </a:r>
            <a:endParaRPr lang="en-US" sz="2800"/>
          </a:p>
          <a:p>
            <a:pPr>
              <a:lnSpc>
                <a:spcPct val="90000"/>
              </a:lnSpc>
            </a:pPr>
            <a:endParaRPr lang="en-US" sz="2800" noProof="1"/>
          </a:p>
          <a:p>
            <a:pPr>
              <a:lnSpc>
                <a:spcPct val="90000"/>
              </a:lnSpc>
            </a:pPr>
            <a:r>
              <a:rPr lang="en-US" sz="2800" noProof="1"/>
              <a:t>Mentransfer risiko posisi finansial ke pihak lain</a:t>
            </a:r>
            <a:r>
              <a:rPr lang="en-US" sz="2800"/>
              <a:t>. Transfer </a:t>
            </a:r>
            <a:r>
              <a:rPr lang="en-US" sz="2800" noProof="1"/>
              <a:t>risiko biasanya untuk risiko kredit dan risiko operasional. </a:t>
            </a:r>
          </a:p>
          <a:p>
            <a:pPr>
              <a:lnSpc>
                <a:spcPct val="90000"/>
              </a:lnSpc>
            </a:pPr>
            <a:endParaRPr lang="en-US" sz="2800" noProof="1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T. Sunaryo</a:t>
            </a:r>
            <a:endParaRPr lang="en-US" noProof="1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d-ID"/>
              <a:t>Manajemen Risiko Finansial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C33090-38B5-423F-9DB3-537B0DD4DDAB}" type="slidenum">
              <a:rPr lang="id-ID"/>
              <a:pPr/>
              <a:t>15</a:t>
            </a:fld>
            <a:endParaRPr lang="id-ID"/>
          </a:p>
        </p:txBody>
      </p:sp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76200"/>
            <a:ext cx="7772400" cy="1143000"/>
          </a:xfrm>
        </p:spPr>
        <p:txBody>
          <a:bodyPr/>
          <a:lstStyle/>
          <a:p>
            <a:r>
              <a:rPr lang="en-US"/>
              <a:t>Hedging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219200"/>
            <a:ext cx="7772400" cy="5181600"/>
          </a:xfrm>
        </p:spPr>
        <p:txBody>
          <a:bodyPr/>
          <a:lstStyle/>
          <a:p>
            <a:r>
              <a:rPr lang="id-ID" i="1" noProof="1"/>
              <a:t>Hedging</a:t>
            </a:r>
            <a:r>
              <a:rPr lang="id-ID" noProof="1"/>
              <a:t> (lindung nilai) </a:t>
            </a:r>
            <a:r>
              <a:rPr lang="id-ID" b="1" noProof="1"/>
              <a:t>sebuah posisi  finansial</a:t>
            </a:r>
            <a:r>
              <a:rPr lang="id-ID" noProof="1"/>
              <a:t> adalah upaya menurunkan risiko dengan mengambil </a:t>
            </a:r>
            <a:r>
              <a:rPr lang="id-ID" b="1" noProof="1"/>
              <a:t>posisi finansial lain, </a:t>
            </a:r>
            <a:r>
              <a:rPr lang="id-ID" noProof="1"/>
              <a:t>sehingga potensi kerugian pada posisi yang pertama ditutupi dengan keuntungan posisi yang kedua.</a:t>
            </a:r>
          </a:p>
          <a:p>
            <a:r>
              <a:rPr lang="id-ID" noProof="1"/>
              <a:t>Investor (lembaga finansial) akan melakukan </a:t>
            </a:r>
            <a:r>
              <a:rPr lang="id-ID" i="1" noProof="1"/>
              <a:t>hedging</a:t>
            </a:r>
            <a:r>
              <a:rPr lang="id-ID" noProof="1"/>
              <a:t> bila posisi finansial mereka diperkirakan berpotensi mengalami kerugian (berisiko) relatif besar.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2C4FC9-F9B9-4426-956B-EA3FED78910B}" type="datetime1">
              <a:rPr lang="id-ID" noProof="1" smtClean="0"/>
              <a:pPr/>
              <a:t>22/10/2013</a:t>
            </a:fld>
            <a:endParaRPr lang="en-US" noProof="1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FF9B0E-C39D-4140-B518-F0C2C54E68B0}" type="slidenum">
              <a:rPr lang="id-ID"/>
              <a:pPr/>
              <a:t>16</a:t>
            </a:fld>
            <a:endParaRPr lang="id-ID"/>
          </a:p>
        </p:txBody>
      </p:sp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Value at Risk (VAR)</a:t>
            </a:r>
            <a:endParaRPr lang="en-US" noProof="1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981200"/>
            <a:ext cx="7772400" cy="3505200"/>
          </a:xfrm>
        </p:spPr>
        <p:txBody>
          <a:bodyPr/>
          <a:lstStyle/>
          <a:p>
            <a:r>
              <a:rPr lang="id-ID" noProof="1"/>
              <a:t>VAR sebuah aset adalah kerugian sebesar beberapa kali (misalnya 2,33) deviasi standar perubahan nilai aset. (Definisi ini mengasumsikan bahwa perubahan nilai aset menyebar normal).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34A9C-C3E4-496A-B5F6-EE10BF90196C}" type="datetime1">
              <a:rPr lang="id-ID" noProof="1" smtClean="0"/>
              <a:pPr/>
              <a:t>22/10/2013</a:t>
            </a:fld>
            <a:endParaRPr lang="en-US" noProof="1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11E789-5196-4177-A922-AB6D64DBAAD9}" type="slidenum">
              <a:rPr lang="id-ID"/>
              <a:pPr/>
              <a:t>17</a:t>
            </a:fld>
            <a:endParaRPr lang="id-ID"/>
          </a:p>
        </p:txBody>
      </p:sp>
      <p:graphicFrame>
        <p:nvGraphicFramePr>
          <p:cNvPr id="7170" name="Object 2"/>
          <p:cNvGraphicFramePr>
            <a:graphicFrameLocks noChangeAspect="1"/>
          </p:cNvGraphicFramePr>
          <p:nvPr/>
        </p:nvGraphicFramePr>
        <p:xfrm>
          <a:off x="0" y="0"/>
          <a:ext cx="9144000" cy="6858000"/>
        </p:xfrm>
        <a:graphic>
          <a:graphicData uri="http://schemas.openxmlformats.org/presentationml/2006/ole">
            <p:oleObj spid="_x0000_s68610" name="Presentation" r:id="rId4" imgW="5283682" imgH="3962533" progId="PowerPoint.Show.8">
              <p:embed/>
            </p:oleObj>
          </a:graphicData>
        </a:graphic>
      </p:graphicFrame>
      <p:sp>
        <p:nvSpPr>
          <p:cNvPr id="7171" name="Text Box 3"/>
          <p:cNvSpPr txBox="1">
            <a:spLocks noChangeArrowheads="1"/>
          </p:cNvSpPr>
          <p:nvPr/>
        </p:nvSpPr>
        <p:spPr bwMode="auto">
          <a:xfrm>
            <a:off x="19050" y="0"/>
            <a:ext cx="18859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id-ID" noProof="1"/>
              <a:t>Ilustrasi VAR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6E90D-811A-48A5-9959-96AB6BF0BD0E}" type="datetime1">
              <a:rPr lang="id-ID" noProof="1" smtClean="0"/>
              <a:pPr/>
              <a:t>22/10/2013</a:t>
            </a:fld>
            <a:endParaRPr lang="en-US" noProof="1"/>
          </a:p>
        </p:txBody>
      </p:sp>
      <p:sp>
        <p:nvSpPr>
          <p:cNvPr id="4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C9C4C8-81FE-4324-9DAD-D86A59DDEBFC}" type="slidenum">
              <a:rPr lang="id-ID"/>
              <a:pPr/>
              <a:t>18</a:t>
            </a:fld>
            <a:endParaRPr lang="id-ID"/>
          </a:p>
        </p:txBody>
      </p:sp>
      <p:sp>
        <p:nvSpPr>
          <p:cNvPr id="14338" name="Rectangle 2"/>
          <p:cNvSpPr>
            <a:spLocks noChangeArrowheads="1"/>
          </p:cNvSpPr>
          <p:nvPr/>
        </p:nvSpPr>
        <p:spPr bwMode="auto">
          <a:xfrm>
            <a:off x="1885950" y="2895600"/>
            <a:ext cx="288925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id-ID"/>
          </a:p>
        </p:txBody>
      </p:sp>
      <p:graphicFrame>
        <p:nvGraphicFramePr>
          <p:cNvPr id="14339" name="Object 3"/>
          <p:cNvGraphicFramePr>
            <a:graphicFrameLocks noChangeAspect="1"/>
          </p:cNvGraphicFramePr>
          <p:nvPr/>
        </p:nvGraphicFramePr>
        <p:xfrm>
          <a:off x="1885950" y="2895600"/>
          <a:ext cx="152400" cy="142875"/>
        </p:xfrm>
        <a:graphic>
          <a:graphicData uri="http://schemas.openxmlformats.org/presentationml/2006/ole">
            <p:oleObj spid="_x0000_s69634" name="Equation" r:id="rId3" imgW="152334" imgH="139639" progId="Equation.3">
              <p:embed/>
            </p:oleObj>
          </a:graphicData>
        </a:graphic>
      </p:graphicFrame>
      <p:graphicFrame>
        <p:nvGraphicFramePr>
          <p:cNvPr id="14340" name="Group 4"/>
          <p:cNvGraphicFramePr>
            <a:graphicFrameLocks noGrp="1"/>
          </p:cNvGraphicFramePr>
          <p:nvPr/>
        </p:nvGraphicFramePr>
        <p:xfrm>
          <a:off x="0" y="2362200"/>
          <a:ext cx="9144000" cy="1447801"/>
        </p:xfrm>
        <a:graphic>
          <a:graphicData uri="http://schemas.openxmlformats.org/drawingml/2006/table">
            <a:tbl>
              <a:tblPr/>
              <a:tblGrid>
                <a:gridCol w="492125"/>
                <a:gridCol w="950913"/>
                <a:gridCol w="950912"/>
                <a:gridCol w="950913"/>
                <a:gridCol w="952500"/>
                <a:gridCol w="1050925"/>
                <a:gridCol w="857250"/>
                <a:gridCol w="952500"/>
                <a:gridCol w="954087"/>
                <a:gridCol w="1031875"/>
              </a:tblGrid>
              <a:tr h="398463"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d-ID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</a:t>
                      </a:r>
                      <a:endParaRPr kumimoji="0" lang="id-ID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9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d-ID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Confidence Level (%)</a:t>
                      </a:r>
                      <a:endParaRPr kumimoji="0" lang="id-ID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</a:tr>
              <a:tr h="515938">
                <a:tc v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d-ID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99,99</a:t>
                      </a:r>
                      <a:endParaRPr kumimoji="0" lang="id-ID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d-ID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99,9</a:t>
                      </a:r>
                      <a:endParaRPr kumimoji="0" lang="id-ID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d-ID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99</a:t>
                      </a:r>
                      <a:endParaRPr kumimoji="0" lang="id-ID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d-ID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97,72</a:t>
                      </a:r>
                      <a:endParaRPr kumimoji="0" lang="id-ID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d-ID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97,5</a:t>
                      </a:r>
                      <a:endParaRPr kumimoji="0" lang="id-ID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d-ID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95</a:t>
                      </a:r>
                      <a:endParaRPr kumimoji="0" lang="id-ID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d-ID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90</a:t>
                      </a:r>
                      <a:endParaRPr kumimoji="0" lang="id-ID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d-ID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84,13</a:t>
                      </a:r>
                      <a:endParaRPr kumimoji="0" lang="id-ID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d-ID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50</a:t>
                      </a:r>
                      <a:endParaRPr kumimoji="0" lang="id-ID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334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d-ID" sz="2000" b="0" i="0" u="none" strike="noStrike" cap="none" normalizeH="0" baseline="0" noProof="1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d-ID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-3,715</a:t>
                      </a:r>
                      <a:endParaRPr kumimoji="0" lang="id-ID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d-ID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-3,090</a:t>
                      </a:r>
                      <a:endParaRPr kumimoji="0" lang="id-ID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d-ID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-2,326</a:t>
                      </a:r>
                      <a:endParaRPr kumimoji="0" lang="id-ID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d-ID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-2,000</a:t>
                      </a:r>
                      <a:endParaRPr kumimoji="0" lang="id-ID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d-ID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r>
                        <a:rPr kumimoji="0" lang="id-ID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1,960</a:t>
                      </a:r>
                      <a:endParaRPr kumimoji="0" lang="id-ID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d-ID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-1,645</a:t>
                      </a:r>
                      <a:endParaRPr kumimoji="0" lang="id-ID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d-ID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-1,282</a:t>
                      </a:r>
                      <a:endParaRPr kumimoji="0" lang="id-ID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d-ID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-1,000</a:t>
                      </a:r>
                      <a:endParaRPr kumimoji="0" lang="id-ID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d-ID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-0,000</a:t>
                      </a:r>
                      <a:endParaRPr kumimoji="0" lang="id-ID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4377" name="Rectangle 41"/>
          <p:cNvSpPr>
            <a:spLocks noChangeArrowheads="1"/>
          </p:cNvSpPr>
          <p:nvPr/>
        </p:nvSpPr>
        <p:spPr bwMode="auto">
          <a:xfrm>
            <a:off x="0" y="335756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id-ID"/>
          </a:p>
        </p:txBody>
      </p:sp>
      <p:graphicFrame>
        <p:nvGraphicFramePr>
          <p:cNvPr id="14378" name="Object 42"/>
          <p:cNvGraphicFramePr>
            <a:graphicFrameLocks noChangeAspect="1"/>
          </p:cNvGraphicFramePr>
          <p:nvPr/>
        </p:nvGraphicFramePr>
        <p:xfrm>
          <a:off x="0" y="3357563"/>
          <a:ext cx="381000" cy="357187"/>
        </p:xfrm>
        <a:graphic>
          <a:graphicData uri="http://schemas.openxmlformats.org/presentationml/2006/ole">
            <p:oleObj spid="_x0000_s69635" name="Equation" r:id="rId4" imgW="152334" imgH="139639" progId="Equation.3">
              <p:embed/>
            </p:oleObj>
          </a:graphicData>
        </a:graphic>
      </p:graphicFrame>
      <p:sp>
        <p:nvSpPr>
          <p:cNvPr id="14380" name="Text Box 44"/>
          <p:cNvSpPr txBox="1">
            <a:spLocks noChangeArrowheads="1"/>
          </p:cNvSpPr>
          <p:nvPr/>
        </p:nvSpPr>
        <p:spPr bwMode="auto">
          <a:xfrm>
            <a:off x="1593850" y="1447800"/>
            <a:ext cx="58737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id-ID" b="1" noProof="1"/>
              <a:t>Kuantil (persentil) bawah distribusi normal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1D7185-8505-4294-BD39-12D33DF12A49}" type="datetime1">
              <a:rPr lang="id-ID" noProof="1" smtClean="0"/>
              <a:pPr/>
              <a:t>22/10/2013</a:t>
            </a:fld>
            <a:endParaRPr lang="en-US" noProof="1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64D7F9-4016-45D9-9965-436BFA2A04B3}" type="slidenum">
              <a:rPr lang="id-ID"/>
              <a:pPr/>
              <a:t>19</a:t>
            </a:fld>
            <a:endParaRPr lang="id-ID"/>
          </a:p>
        </p:txBody>
      </p:sp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1143000"/>
          </a:xfrm>
        </p:spPr>
        <p:txBody>
          <a:bodyPr/>
          <a:lstStyle/>
          <a:p>
            <a:r>
              <a:rPr lang="id-ID"/>
              <a:t>Intuisi </a:t>
            </a:r>
            <a:r>
              <a:rPr lang="id-ID" noProof="1"/>
              <a:t>Ilustrasi </a:t>
            </a:r>
            <a:r>
              <a:rPr lang="en-US"/>
              <a:t>VAR</a:t>
            </a:r>
            <a:endParaRPr lang="id-ID"/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600200"/>
            <a:ext cx="8534400" cy="4191000"/>
          </a:xfrm>
        </p:spPr>
        <p:txBody>
          <a:bodyPr>
            <a:normAutofit lnSpcReduction="10000"/>
          </a:bodyPr>
          <a:lstStyle/>
          <a:p>
            <a:pPr>
              <a:lnSpc>
                <a:spcPct val="90000"/>
              </a:lnSpc>
            </a:pPr>
            <a:r>
              <a:rPr lang="id-ID"/>
              <a:t>Kerugian mempunyai distribusi </a:t>
            </a:r>
            <a:r>
              <a:rPr lang="en-US"/>
              <a:t>normal</a:t>
            </a:r>
            <a:r>
              <a:rPr lang="id-ID"/>
              <a:t>.</a:t>
            </a:r>
            <a:endParaRPr lang="en-US"/>
          </a:p>
          <a:p>
            <a:pPr>
              <a:lnSpc>
                <a:spcPct val="90000"/>
              </a:lnSpc>
            </a:pPr>
            <a:r>
              <a:rPr lang="en-US" noProof="1"/>
              <a:t>Peluang investor menderita kerugian lebih dari 30 adalah 1%.</a:t>
            </a:r>
          </a:p>
          <a:p>
            <a:pPr>
              <a:lnSpc>
                <a:spcPct val="90000"/>
              </a:lnSpc>
            </a:pPr>
            <a:r>
              <a:rPr lang="en-US" noProof="1"/>
              <a:t>Peluang investor menderita kerugian tidak lebih dari 30 adalah 99</a:t>
            </a:r>
            <a:r>
              <a:rPr lang="en-US"/>
              <a:t>%.</a:t>
            </a:r>
          </a:p>
          <a:p>
            <a:pPr>
              <a:lnSpc>
                <a:spcPct val="90000"/>
              </a:lnSpc>
            </a:pPr>
            <a:r>
              <a:rPr lang="en-US" noProof="1"/>
              <a:t>Bila investor menyediakan </a:t>
            </a:r>
            <a:r>
              <a:rPr lang="en-US" b="1" noProof="1"/>
              <a:t>dana cadangan</a:t>
            </a:r>
            <a:r>
              <a:rPr lang="en-US" noProof="1"/>
              <a:t> 30, investor bisa merasa aman dengan peluang 99%.</a:t>
            </a:r>
          </a:p>
          <a:p>
            <a:pPr>
              <a:lnSpc>
                <a:spcPct val="90000"/>
              </a:lnSpc>
            </a:pPr>
            <a:r>
              <a:rPr lang="id-ID"/>
              <a:t>VAR tidak mengukur kerugian maksimal</a:t>
            </a:r>
            <a:r>
              <a:rPr lang="en-US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609600"/>
            <a:ext cx="7772400" cy="762000"/>
          </a:xfrm>
        </p:spPr>
        <p:txBody>
          <a:bodyPr/>
          <a:lstStyle/>
          <a:p>
            <a:r>
              <a:rPr lang="en-US" sz="4000" b="1" smtClean="0"/>
              <a:t>LEMBAGA KEUANGAN</a:t>
            </a:r>
            <a:endParaRPr lang="en-US" smtClean="0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524000"/>
            <a:ext cx="7772400" cy="4572000"/>
          </a:xfrm>
        </p:spPr>
        <p:txBody>
          <a:bodyPr>
            <a:normAutofit lnSpcReduction="10000"/>
          </a:bodyPr>
          <a:lstStyle/>
          <a:p>
            <a:pPr>
              <a:buFontTx/>
              <a:buNone/>
            </a:pPr>
            <a:r>
              <a:rPr lang="en-US" sz="2400" b="1" smtClean="0"/>
              <a:t>Pengertian :</a:t>
            </a:r>
            <a:r>
              <a:rPr lang="en-US" b="1" smtClean="0"/>
              <a:t> </a:t>
            </a:r>
          </a:p>
          <a:p>
            <a:pPr algn="just"/>
            <a:r>
              <a:rPr lang="en-US" sz="2400" smtClean="0"/>
              <a:t>Adalah badan usaha yang kekayaannya terutama dalam bentuk aset keuangan (financial asset) atau tagihan (claims) dibandingkan aset non-finansial atau aset riil (non financial assets)</a:t>
            </a:r>
            <a:endParaRPr lang="en-US" smtClean="0"/>
          </a:p>
          <a:p>
            <a:pPr algn="just">
              <a:buFontTx/>
              <a:buNone/>
            </a:pPr>
            <a:r>
              <a:rPr lang="en-US" sz="2400" b="1" smtClean="0"/>
              <a:t>Jenis aset financial :</a:t>
            </a:r>
            <a:endParaRPr lang="en-US" b="1" smtClean="0"/>
          </a:p>
          <a:p>
            <a:pPr algn="just">
              <a:lnSpc>
                <a:spcPct val="70000"/>
              </a:lnSpc>
            </a:pPr>
            <a:r>
              <a:rPr lang="en-US" sz="2400" smtClean="0"/>
              <a:t>U a n g</a:t>
            </a:r>
          </a:p>
          <a:p>
            <a:pPr algn="just">
              <a:lnSpc>
                <a:spcPct val="60000"/>
              </a:lnSpc>
            </a:pPr>
            <a:r>
              <a:rPr lang="en-US" sz="2400" smtClean="0"/>
              <a:t>S a h a m, </a:t>
            </a:r>
            <a:endParaRPr lang="en-US" sz="2800" smtClean="0"/>
          </a:p>
          <a:p>
            <a:pPr algn="just">
              <a:lnSpc>
                <a:spcPct val="70000"/>
              </a:lnSpc>
            </a:pPr>
            <a:r>
              <a:rPr lang="en-US" sz="2400" smtClean="0"/>
              <a:t>Instrumen Utang negotiable (obligasi, promes, Commercial Paper) Instrumen Utang non-negotiable (Buku Tabungan, Deposito Berjangka)</a:t>
            </a:r>
          </a:p>
          <a:p>
            <a:pPr algn="just">
              <a:lnSpc>
                <a:spcPct val="70000"/>
              </a:lnSpc>
            </a:pPr>
            <a:r>
              <a:rPr lang="en-US" sz="2400" smtClean="0"/>
              <a:t>Klaim kontijensi (contingent claims) seperti warrant, obligasi konversi, kontrak berjangka dan transaksi derivatif lainnya.</a:t>
            </a:r>
          </a:p>
          <a:p>
            <a:pPr algn="just"/>
            <a:endParaRPr lang="en-US" sz="2400" smtClean="0"/>
          </a:p>
          <a:p>
            <a:pPr>
              <a:buFontTx/>
              <a:buNone/>
            </a:pPr>
            <a:endParaRPr lang="en-US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T. Sunaryo</a:t>
            </a:r>
            <a:endParaRPr lang="en-US" noProof="1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d-ID"/>
              <a:t>Manajemen Risiko Finansial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299B5-D97B-4A2E-9EB4-35FC63AB3C8F}" type="slidenum">
              <a:rPr lang="id-ID"/>
              <a:pPr/>
              <a:t>20</a:t>
            </a:fld>
            <a:endParaRPr lang="id-ID"/>
          </a:p>
        </p:txBody>
      </p:sp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1143000"/>
          </a:xfrm>
        </p:spPr>
        <p:txBody>
          <a:bodyPr/>
          <a:lstStyle/>
          <a:p>
            <a:r>
              <a:rPr lang="id-ID" noProof="1"/>
              <a:t>Mengukur VAR Saham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371600"/>
            <a:ext cx="8610600" cy="4114800"/>
          </a:xfrm>
        </p:spPr>
        <p:txBody>
          <a:bodyPr>
            <a:normAutofit lnSpcReduction="10000"/>
          </a:bodyPr>
          <a:lstStyle/>
          <a:p>
            <a:r>
              <a:rPr lang="en-US" sz="2800" b="1"/>
              <a:t>Cara 1</a:t>
            </a:r>
          </a:p>
          <a:p>
            <a:r>
              <a:rPr lang="en-US" sz="2800" noProof="1"/>
              <a:t>Tentukan horison VAR, misalnya harian</a:t>
            </a:r>
          </a:p>
          <a:p>
            <a:r>
              <a:rPr lang="en-US" sz="2800" noProof="1"/>
              <a:t>Kumpulkan data harga saham </a:t>
            </a:r>
          </a:p>
          <a:p>
            <a:r>
              <a:rPr lang="en-US" sz="2800" noProof="1"/>
              <a:t>Hitung perubahan harga saham harian</a:t>
            </a:r>
          </a:p>
          <a:p>
            <a:r>
              <a:rPr lang="en-US" sz="2800" noProof="1"/>
              <a:t>Hitung standar deviasi perubahan harga saham harian</a:t>
            </a:r>
          </a:p>
          <a:p>
            <a:r>
              <a:rPr lang="en-US" sz="2800" noProof="1"/>
              <a:t>Tentukan nilai alpha dari VAR</a:t>
            </a:r>
            <a:r>
              <a:rPr lang="en-US" sz="2800"/>
              <a:t>, </a:t>
            </a:r>
            <a:r>
              <a:rPr lang="en-US" sz="2800" noProof="1"/>
              <a:t>misalnya </a:t>
            </a:r>
            <a:r>
              <a:rPr lang="en-US" sz="2800"/>
              <a:t>2,326</a:t>
            </a:r>
            <a:endParaRPr lang="en-US" sz="2800" noProof="1"/>
          </a:p>
          <a:p>
            <a:r>
              <a:rPr lang="en-US" sz="2800" noProof="1"/>
              <a:t>VAR sama dengan alpha dikalikan deviasi standar perubahan harga saham dikalikan jumlah lembar saham.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T. Sunaryo</a:t>
            </a:r>
            <a:endParaRPr lang="en-US" noProof="1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d-ID"/>
              <a:t>Manajemen Risiko Finansial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9C7B94-38A6-4C37-BD2F-1F4AB91608E0}" type="slidenum">
              <a:rPr lang="id-ID"/>
              <a:pPr/>
              <a:t>21</a:t>
            </a:fld>
            <a:endParaRPr lang="id-ID"/>
          </a:p>
        </p:txBody>
      </p:sp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1143000"/>
          </a:xfrm>
        </p:spPr>
        <p:txBody>
          <a:bodyPr/>
          <a:lstStyle/>
          <a:p>
            <a:r>
              <a:rPr lang="id-ID" noProof="1"/>
              <a:t>Mengukur VAR Saham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371600"/>
            <a:ext cx="8610600" cy="4191000"/>
          </a:xfrm>
        </p:spPr>
        <p:txBody>
          <a:bodyPr/>
          <a:lstStyle/>
          <a:p>
            <a:r>
              <a:rPr lang="en-US" sz="2800" b="1"/>
              <a:t>Cara 2</a:t>
            </a:r>
          </a:p>
          <a:p>
            <a:r>
              <a:rPr lang="en-US" sz="2800" noProof="1"/>
              <a:t>Tentukan horison VAR, misalnya harian</a:t>
            </a:r>
          </a:p>
          <a:p>
            <a:r>
              <a:rPr lang="en-US" sz="2800" noProof="1"/>
              <a:t>Kumpulkan data harga saham </a:t>
            </a:r>
          </a:p>
          <a:p>
            <a:r>
              <a:rPr lang="en-US" sz="2800" noProof="1"/>
              <a:t>Hitung </a:t>
            </a:r>
            <a:r>
              <a:rPr lang="en-US" sz="2800" b="1" noProof="1"/>
              <a:t>perubahan nilai</a:t>
            </a:r>
            <a:r>
              <a:rPr lang="en-US" sz="2800"/>
              <a:t> </a:t>
            </a:r>
            <a:r>
              <a:rPr lang="en-US" sz="2800" noProof="1"/>
              <a:t>saham harian</a:t>
            </a:r>
          </a:p>
          <a:p>
            <a:r>
              <a:rPr lang="en-US" sz="2800" noProof="1"/>
              <a:t>Hitung standar deviasi perubahan </a:t>
            </a:r>
            <a:r>
              <a:rPr lang="en-US" sz="2800" b="1" noProof="1"/>
              <a:t>nilai</a:t>
            </a:r>
            <a:r>
              <a:rPr lang="en-US" sz="2800" noProof="1"/>
              <a:t> saham harian</a:t>
            </a:r>
          </a:p>
          <a:p>
            <a:r>
              <a:rPr lang="en-US" sz="2800" noProof="1"/>
              <a:t>Tentukan nilai alpha dari VAR</a:t>
            </a:r>
            <a:r>
              <a:rPr lang="en-US" sz="2800"/>
              <a:t>, </a:t>
            </a:r>
            <a:r>
              <a:rPr lang="en-US" sz="2800" noProof="1"/>
              <a:t>misalnya </a:t>
            </a:r>
            <a:r>
              <a:rPr lang="en-US" sz="2800"/>
              <a:t>2,326</a:t>
            </a:r>
            <a:endParaRPr lang="en-US" sz="2800" noProof="1"/>
          </a:p>
          <a:p>
            <a:r>
              <a:rPr lang="en-US" sz="2800" noProof="1"/>
              <a:t>VAR sama dengan alpha dikalikan deviasi standar perubahan </a:t>
            </a:r>
            <a:r>
              <a:rPr lang="en-US" sz="2800" b="1" noProof="1"/>
              <a:t>nilai</a:t>
            </a:r>
            <a:r>
              <a:rPr lang="en-US" sz="2800" noProof="1"/>
              <a:t> saham. </a:t>
            </a:r>
          </a:p>
        </p:txBody>
      </p:sp>
      <p:sp>
        <p:nvSpPr>
          <p:cNvPr id="18436" name="Text Box 4"/>
          <p:cNvSpPr txBox="1">
            <a:spLocks noChangeArrowheads="1"/>
          </p:cNvSpPr>
          <p:nvPr/>
        </p:nvSpPr>
        <p:spPr bwMode="auto">
          <a:xfrm>
            <a:off x="1905000" y="6096000"/>
            <a:ext cx="50736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b="1"/>
              <a:t>(</a:t>
            </a:r>
            <a:r>
              <a:rPr lang="en-US" b="1" noProof="1"/>
              <a:t>Ilustrasi</a:t>
            </a:r>
            <a:r>
              <a:rPr lang="en-US" b="1"/>
              <a:t> </a:t>
            </a:r>
            <a:r>
              <a:rPr lang="en-US" b="1" noProof="1"/>
              <a:t>Penghitungan VAR Saham)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T. Sunaryo</a:t>
            </a:r>
            <a:endParaRPr lang="en-US" noProof="1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d-ID"/>
              <a:t>Manajemen Risiko Finansial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FE929F-81C1-4EE6-B3DA-4A2C6BD7043A}" type="slidenum">
              <a:rPr lang="id-ID"/>
              <a:pPr/>
              <a:t>22</a:t>
            </a:fld>
            <a:endParaRPr lang="id-ID"/>
          </a:p>
        </p:txBody>
      </p:sp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>
            <a:normAutofit fontScale="90000"/>
          </a:bodyPr>
          <a:lstStyle/>
          <a:p>
            <a:r>
              <a:rPr lang="id-ID" sz="4000" noProof="1"/>
              <a:t>Mengukur VAR Nilai Tukar</a:t>
            </a:r>
            <a:r>
              <a:rPr lang="en-US" sz="4000"/>
              <a:t/>
            </a:r>
            <a:br>
              <a:rPr lang="en-US" sz="4000"/>
            </a:br>
            <a:r>
              <a:rPr lang="en-US" sz="4000"/>
              <a:t>(</a:t>
            </a:r>
            <a:r>
              <a:rPr lang="en-US" sz="4000" noProof="1"/>
              <a:t>Mengukur VAR $1</a:t>
            </a:r>
            <a:r>
              <a:rPr lang="en-US" sz="4000"/>
              <a:t>)</a:t>
            </a:r>
            <a:r>
              <a:rPr lang="en-US" sz="4000" noProof="1"/>
              <a:t> 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524000"/>
            <a:ext cx="7772400" cy="4953000"/>
          </a:xfrm>
        </p:spPr>
        <p:txBody>
          <a:bodyPr/>
          <a:lstStyle/>
          <a:p>
            <a:r>
              <a:rPr lang="id-ID" noProof="1"/>
              <a:t>Perubahan nilai $1dalam Rupiah sama dengan perubahan nilai tukar (harga) $1 dalam Rupiah.</a:t>
            </a:r>
          </a:p>
          <a:p>
            <a:r>
              <a:rPr lang="id-ID" noProof="1"/>
              <a:t>VAR($1)-99% sama dengan 2,33 kali deviasi standar perubahan nilai tukar (harga) $1 dalam Rupiah.</a:t>
            </a:r>
          </a:p>
          <a:p>
            <a:r>
              <a:rPr lang="id-ID" noProof="1"/>
              <a:t>VAR($100)-99% sama dengan 2,33 kali deviasi standar perubahan nilai $100 dalam Rupiah.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T. Sunaryo</a:t>
            </a:r>
            <a:endParaRPr lang="en-US" noProof="1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d-ID"/>
              <a:t>Manajemen Risiko Finansial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5BD800-62B0-4184-90F6-D7966408F88B}" type="slidenum">
              <a:rPr lang="id-ID"/>
              <a:pPr/>
              <a:t>23</a:t>
            </a:fld>
            <a:endParaRPr lang="id-ID"/>
          </a:p>
        </p:txBody>
      </p:sp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d-ID" noProof="1"/>
              <a:t>Mengukur VAR Bond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id-ID" noProof="1"/>
              <a:t>VAR sebuah bond sama dengan alpha kali volatilitas perubahan</a:t>
            </a:r>
            <a:r>
              <a:rPr lang="en-US"/>
              <a:t> </a:t>
            </a:r>
            <a:r>
              <a:rPr lang="en-US" noProof="1"/>
              <a:t>nilai bond</a:t>
            </a:r>
            <a:endParaRPr lang="en-US"/>
          </a:p>
          <a:p>
            <a:endParaRPr lang="en-US"/>
          </a:p>
          <a:p>
            <a:r>
              <a:rPr lang="en-US" noProof="1"/>
              <a:t>Perhatikan bahwa nilai bond bergantung pada tingkat suku bunga. Dikatakan bahwa faktor risiko bond adalah suku bunga.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57166"/>
            <a:ext cx="8229600" cy="4525963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n-US" sz="2400" b="1" dirty="0" smtClean="0"/>
              <a:t> </a:t>
            </a:r>
            <a:r>
              <a:rPr lang="en-US" sz="2400" b="1" dirty="0" err="1" smtClean="0"/>
              <a:t>Ekonomi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Kreatif</a:t>
            </a:r>
            <a:endParaRPr lang="id-ID" sz="2400" dirty="0" smtClean="0"/>
          </a:p>
          <a:p>
            <a:r>
              <a:rPr lang="en-US" sz="2400" dirty="0" err="1" smtClean="0"/>
              <a:t>Konsep</a:t>
            </a:r>
            <a:r>
              <a:rPr lang="en-US" sz="2400" dirty="0" smtClean="0"/>
              <a:t> </a:t>
            </a:r>
            <a:r>
              <a:rPr lang="en-US" sz="2400" dirty="0" err="1" smtClean="0">
                <a:hlinkClick r:id="rId2"/>
              </a:rPr>
              <a:t>Ekonomi</a:t>
            </a:r>
            <a:r>
              <a:rPr lang="en-US" sz="2400" dirty="0" smtClean="0">
                <a:hlinkClick r:id="rId2"/>
              </a:rPr>
              <a:t> </a:t>
            </a:r>
            <a:r>
              <a:rPr lang="en-US" sz="2400" dirty="0" err="1" smtClean="0">
                <a:hlinkClick r:id="rId2"/>
              </a:rPr>
              <a:t>Kreatif</a:t>
            </a:r>
            <a:r>
              <a:rPr lang="en-US" sz="2400" dirty="0" smtClean="0"/>
              <a:t> </a:t>
            </a:r>
            <a:r>
              <a:rPr lang="en-US" sz="2400" dirty="0" err="1" smtClean="0"/>
              <a:t>merupakan</a:t>
            </a:r>
            <a:r>
              <a:rPr lang="en-US" sz="2400" dirty="0" smtClean="0"/>
              <a:t> </a:t>
            </a:r>
            <a:r>
              <a:rPr lang="en-US" sz="2400" dirty="0" err="1" smtClean="0"/>
              <a:t>sebuah</a:t>
            </a:r>
            <a:r>
              <a:rPr lang="en-US" sz="2400" dirty="0" smtClean="0"/>
              <a:t> </a:t>
            </a:r>
            <a:r>
              <a:rPr lang="en-US" sz="2400" dirty="0" err="1" smtClean="0"/>
              <a:t>konsep</a:t>
            </a:r>
            <a:r>
              <a:rPr lang="en-US" sz="2400" dirty="0" smtClean="0"/>
              <a:t> </a:t>
            </a:r>
            <a:r>
              <a:rPr lang="en-US" sz="2400" dirty="0" err="1" smtClean="0"/>
              <a:t>ekonomi</a:t>
            </a:r>
            <a:r>
              <a:rPr lang="en-US" sz="2400" dirty="0" smtClean="0"/>
              <a:t> </a:t>
            </a:r>
            <a:r>
              <a:rPr lang="en-US" sz="2400" dirty="0" err="1" smtClean="0"/>
              <a:t>di</a:t>
            </a:r>
            <a:r>
              <a:rPr lang="en-US" sz="2400" dirty="0" smtClean="0"/>
              <a:t> era </a:t>
            </a:r>
            <a:r>
              <a:rPr lang="en-US" sz="2400" dirty="0" err="1" smtClean="0"/>
              <a:t>ekonomi</a:t>
            </a:r>
            <a:r>
              <a:rPr lang="en-US" sz="2400" dirty="0" smtClean="0"/>
              <a:t> </a:t>
            </a:r>
            <a:r>
              <a:rPr lang="en-US" sz="2400" dirty="0" err="1" smtClean="0"/>
              <a:t>baru</a:t>
            </a:r>
            <a:r>
              <a:rPr lang="en-US" sz="2400" dirty="0" smtClean="0"/>
              <a:t> yang </a:t>
            </a:r>
            <a:r>
              <a:rPr lang="en-US" sz="2400" dirty="0" err="1" smtClean="0"/>
              <a:t>mengintensifkan</a:t>
            </a:r>
            <a:r>
              <a:rPr lang="en-US" sz="2400" dirty="0" smtClean="0"/>
              <a:t> </a:t>
            </a:r>
            <a:r>
              <a:rPr lang="en-US" sz="2400" dirty="0" err="1" smtClean="0"/>
              <a:t>informasi</a:t>
            </a:r>
            <a:r>
              <a:rPr lang="en-US" sz="2400" dirty="0" smtClean="0"/>
              <a:t>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kreativitas</a:t>
            </a:r>
            <a:r>
              <a:rPr lang="en-US" sz="2400" dirty="0" smtClean="0"/>
              <a:t> </a:t>
            </a:r>
            <a:r>
              <a:rPr lang="en-US" sz="2400" dirty="0" err="1" smtClean="0"/>
              <a:t>dengan</a:t>
            </a:r>
            <a:r>
              <a:rPr lang="en-US" sz="2400" dirty="0" smtClean="0"/>
              <a:t> </a:t>
            </a:r>
            <a:r>
              <a:rPr lang="en-US" sz="2400" dirty="0" err="1" smtClean="0"/>
              <a:t>mengandalkan</a:t>
            </a:r>
            <a:r>
              <a:rPr lang="en-US" sz="2400" dirty="0" smtClean="0"/>
              <a:t> </a:t>
            </a:r>
            <a:r>
              <a:rPr lang="en-US" sz="2400" dirty="0" err="1" smtClean="0"/>
              <a:t>ide</a:t>
            </a:r>
            <a:r>
              <a:rPr lang="en-US" sz="2400" dirty="0" smtClean="0"/>
              <a:t> </a:t>
            </a:r>
            <a:r>
              <a:rPr lang="en-US" sz="2400" dirty="0" err="1" smtClean="0"/>
              <a:t>dan</a:t>
            </a:r>
            <a:r>
              <a:rPr lang="en-US" sz="2400" dirty="0" smtClean="0"/>
              <a:t> stock of knowledge </a:t>
            </a:r>
            <a:r>
              <a:rPr lang="en-US" sz="2400" dirty="0" err="1" smtClean="0"/>
              <a:t>dari</a:t>
            </a:r>
            <a:r>
              <a:rPr lang="en-US" sz="2400" dirty="0" smtClean="0"/>
              <a:t> </a:t>
            </a:r>
            <a:r>
              <a:rPr lang="en-US" sz="2400" dirty="0" err="1" smtClean="0"/>
              <a:t>Sumber</a:t>
            </a:r>
            <a:r>
              <a:rPr lang="en-US" sz="2400" dirty="0" smtClean="0"/>
              <a:t> </a:t>
            </a:r>
            <a:r>
              <a:rPr lang="en-US" sz="2400" dirty="0" err="1" smtClean="0"/>
              <a:t>Daya</a:t>
            </a:r>
            <a:r>
              <a:rPr lang="en-US" sz="2400" dirty="0" smtClean="0"/>
              <a:t> </a:t>
            </a:r>
            <a:r>
              <a:rPr lang="en-US" sz="2400" dirty="0" err="1" smtClean="0"/>
              <a:t>Manusia</a:t>
            </a:r>
            <a:r>
              <a:rPr lang="en-US" sz="2400" dirty="0" smtClean="0"/>
              <a:t> (SDM) </a:t>
            </a:r>
            <a:r>
              <a:rPr lang="en-US" sz="2400" dirty="0" err="1" smtClean="0"/>
              <a:t>sebagai</a:t>
            </a:r>
            <a:r>
              <a:rPr lang="en-US" sz="2400" dirty="0" smtClean="0"/>
              <a:t> </a:t>
            </a:r>
            <a:r>
              <a:rPr lang="en-US" sz="2400" dirty="0" err="1" smtClean="0"/>
              <a:t>faktor</a:t>
            </a:r>
            <a:r>
              <a:rPr lang="en-US" sz="2400" dirty="0" smtClean="0"/>
              <a:t> </a:t>
            </a:r>
            <a:r>
              <a:rPr lang="en-US" sz="2400" dirty="0" err="1" smtClean="0"/>
              <a:t>produksi</a:t>
            </a:r>
            <a:r>
              <a:rPr lang="en-US" sz="2400" dirty="0" smtClean="0"/>
              <a:t> </a:t>
            </a:r>
            <a:r>
              <a:rPr lang="en-US" sz="2400" dirty="0" err="1" smtClean="0"/>
              <a:t>utama</a:t>
            </a:r>
            <a:r>
              <a:rPr lang="en-US" sz="2400" dirty="0" smtClean="0"/>
              <a:t> </a:t>
            </a:r>
            <a:r>
              <a:rPr lang="en-US" sz="2400" dirty="0" err="1" smtClean="0"/>
              <a:t>dalam</a:t>
            </a:r>
            <a:r>
              <a:rPr lang="en-US" sz="2400" dirty="0" smtClean="0"/>
              <a:t> </a:t>
            </a:r>
            <a:r>
              <a:rPr lang="en-US" sz="2400" dirty="0" err="1" smtClean="0"/>
              <a:t>kegiatan</a:t>
            </a:r>
            <a:r>
              <a:rPr lang="en-US" sz="2400" dirty="0" smtClean="0"/>
              <a:t> </a:t>
            </a:r>
            <a:r>
              <a:rPr lang="en-US" sz="2400" dirty="0" err="1" smtClean="0"/>
              <a:t>ekonominya</a:t>
            </a:r>
            <a:r>
              <a:rPr lang="en-US" sz="2400" dirty="0" smtClean="0"/>
              <a:t>. </a:t>
            </a:r>
            <a:r>
              <a:rPr lang="en-US" sz="2400" dirty="0" err="1" smtClean="0"/>
              <a:t>Struktur</a:t>
            </a:r>
            <a:r>
              <a:rPr lang="en-US" sz="2400" dirty="0" smtClean="0"/>
              <a:t> </a:t>
            </a:r>
            <a:r>
              <a:rPr lang="en-US" sz="2400" dirty="0" err="1" smtClean="0"/>
              <a:t>perekonomian</a:t>
            </a:r>
            <a:r>
              <a:rPr lang="en-US" sz="2400" dirty="0" smtClean="0"/>
              <a:t> </a:t>
            </a:r>
            <a:r>
              <a:rPr lang="en-US" sz="2400" dirty="0" err="1" smtClean="0"/>
              <a:t>dunia</a:t>
            </a:r>
            <a:r>
              <a:rPr lang="en-US" sz="2400" dirty="0" smtClean="0"/>
              <a:t> </a:t>
            </a:r>
            <a:r>
              <a:rPr lang="en-US" sz="2400" dirty="0" err="1" smtClean="0"/>
              <a:t>mengalami</a:t>
            </a:r>
            <a:r>
              <a:rPr lang="en-US" sz="2400" dirty="0" smtClean="0"/>
              <a:t> </a:t>
            </a:r>
            <a:r>
              <a:rPr lang="en-US" sz="2400" dirty="0" err="1" smtClean="0"/>
              <a:t>transformasi</a:t>
            </a:r>
            <a:r>
              <a:rPr lang="en-US" sz="2400" dirty="0" smtClean="0"/>
              <a:t> </a:t>
            </a:r>
            <a:r>
              <a:rPr lang="en-US" sz="2400" dirty="0" err="1" smtClean="0"/>
              <a:t>dengan</a:t>
            </a:r>
            <a:r>
              <a:rPr lang="en-US" sz="2400" dirty="0" smtClean="0"/>
              <a:t> </a:t>
            </a:r>
            <a:r>
              <a:rPr lang="en-US" sz="2400" dirty="0" err="1" smtClean="0"/>
              <a:t>cepat</a:t>
            </a:r>
            <a:r>
              <a:rPr lang="en-US" sz="2400" dirty="0" smtClean="0"/>
              <a:t> </a:t>
            </a:r>
            <a:r>
              <a:rPr lang="en-US" sz="2400" dirty="0" err="1" smtClean="0"/>
              <a:t>seiring</a:t>
            </a:r>
            <a:r>
              <a:rPr lang="en-US" sz="2400" dirty="0" smtClean="0"/>
              <a:t> </a:t>
            </a:r>
            <a:r>
              <a:rPr lang="en-US" sz="2400" dirty="0" err="1" smtClean="0"/>
              <a:t>dengan</a:t>
            </a:r>
            <a:r>
              <a:rPr lang="en-US" sz="2400" dirty="0" smtClean="0"/>
              <a:t> </a:t>
            </a:r>
            <a:r>
              <a:rPr lang="en-US" sz="2400" dirty="0" err="1" smtClean="0"/>
              <a:t>pertumbuhan</a:t>
            </a:r>
            <a:r>
              <a:rPr lang="en-US" sz="2400" dirty="0" smtClean="0"/>
              <a:t> </a:t>
            </a:r>
            <a:r>
              <a:rPr lang="en-US" sz="2400" dirty="0" err="1" smtClean="0"/>
              <a:t>ekonomi</a:t>
            </a:r>
            <a:r>
              <a:rPr lang="en-US" sz="2400" dirty="0" smtClean="0"/>
              <a:t>, </a:t>
            </a:r>
            <a:r>
              <a:rPr lang="en-US" sz="2400" dirty="0" err="1" smtClean="0"/>
              <a:t>dari</a:t>
            </a:r>
            <a:r>
              <a:rPr lang="en-US" sz="2400" dirty="0" smtClean="0"/>
              <a:t> yang </a:t>
            </a:r>
            <a:r>
              <a:rPr lang="en-US" sz="2400" dirty="0" err="1" smtClean="0"/>
              <a:t>tadinya</a:t>
            </a:r>
            <a:r>
              <a:rPr lang="en-US" sz="2400" dirty="0" smtClean="0"/>
              <a:t> </a:t>
            </a:r>
            <a:r>
              <a:rPr lang="en-US" sz="2400" dirty="0" err="1" smtClean="0"/>
              <a:t>berbasis</a:t>
            </a:r>
            <a:r>
              <a:rPr lang="en-US" sz="2400" dirty="0" smtClean="0"/>
              <a:t> </a:t>
            </a:r>
            <a:r>
              <a:rPr lang="en-US" sz="2400" dirty="0" err="1" smtClean="0"/>
              <a:t>Sumber</a:t>
            </a:r>
            <a:r>
              <a:rPr lang="en-US" sz="2400" dirty="0" smtClean="0"/>
              <a:t> </a:t>
            </a:r>
            <a:r>
              <a:rPr lang="en-US" sz="2400" dirty="0" err="1" smtClean="0"/>
              <a:t>Daya</a:t>
            </a:r>
            <a:r>
              <a:rPr lang="en-US" sz="2400" dirty="0" smtClean="0"/>
              <a:t> </a:t>
            </a:r>
            <a:r>
              <a:rPr lang="en-US" sz="2400" dirty="0" err="1" smtClean="0"/>
              <a:t>Alam</a:t>
            </a:r>
            <a:r>
              <a:rPr lang="en-US" sz="2400" dirty="0" smtClean="0"/>
              <a:t> (SDA) </a:t>
            </a:r>
            <a:r>
              <a:rPr lang="en-US" sz="2400" dirty="0" err="1" smtClean="0"/>
              <a:t>sekarang</a:t>
            </a:r>
            <a:r>
              <a:rPr lang="en-US" sz="2400" dirty="0" smtClean="0"/>
              <a:t> </a:t>
            </a:r>
            <a:r>
              <a:rPr lang="en-US" sz="2400" dirty="0" err="1" smtClean="0"/>
              <a:t>menjadi</a:t>
            </a:r>
            <a:r>
              <a:rPr lang="en-US" sz="2400" dirty="0" smtClean="0"/>
              <a:t> </a:t>
            </a:r>
            <a:r>
              <a:rPr lang="en-US" sz="2400" dirty="0" err="1" smtClean="0"/>
              <a:t>berbasis</a:t>
            </a:r>
            <a:r>
              <a:rPr lang="en-US" sz="2400" dirty="0" smtClean="0"/>
              <a:t> SDM, </a:t>
            </a:r>
            <a:r>
              <a:rPr lang="en-US" sz="2400" dirty="0" err="1" smtClean="0"/>
              <a:t>dari</a:t>
            </a:r>
            <a:r>
              <a:rPr lang="en-US" sz="2400" dirty="0" smtClean="0"/>
              <a:t> era </a:t>
            </a:r>
            <a:r>
              <a:rPr lang="en-US" sz="2400" dirty="0" err="1" smtClean="0"/>
              <a:t>pertanian</a:t>
            </a:r>
            <a:r>
              <a:rPr lang="en-US" sz="2400" dirty="0" smtClean="0"/>
              <a:t> </a:t>
            </a:r>
            <a:r>
              <a:rPr lang="en-US" sz="2400" dirty="0" err="1" smtClean="0"/>
              <a:t>ke</a:t>
            </a:r>
            <a:r>
              <a:rPr lang="en-US" sz="2400" dirty="0" smtClean="0"/>
              <a:t> era </a:t>
            </a:r>
            <a:r>
              <a:rPr lang="en-US" sz="2400" dirty="0" err="1" smtClean="0"/>
              <a:t>industri</a:t>
            </a:r>
            <a:r>
              <a:rPr lang="en-US" sz="2400" dirty="0" smtClean="0"/>
              <a:t>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informasi</a:t>
            </a:r>
            <a:r>
              <a:rPr lang="en-US" sz="2400" dirty="0" smtClean="0"/>
              <a:t>. </a:t>
            </a:r>
            <a:endParaRPr lang="id-ID" sz="24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8F814-207F-40AC-9906-635D23EEB8E2}" type="datetime1">
              <a:rPr lang="id-ID" smtClean="0"/>
              <a:pPr/>
              <a:t>22/10/2013</a:t>
            </a:fld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BEBE7-4ED7-43DA-836B-773989A426C8}" type="slidenum">
              <a:rPr lang="id-ID" smtClean="0"/>
              <a:pPr/>
              <a:t>24</a:t>
            </a:fld>
            <a:endParaRPr lang="id-ID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en-US" dirty="0" smtClean="0"/>
              <a:t>Alvin Toffler (1980)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teorinya</a:t>
            </a:r>
            <a:r>
              <a:rPr lang="en-US" dirty="0" smtClean="0"/>
              <a:t> </a:t>
            </a:r>
            <a:r>
              <a:rPr lang="en-US" dirty="0" err="1" smtClean="0"/>
              <a:t>melakukan</a:t>
            </a:r>
            <a:r>
              <a:rPr lang="en-US" dirty="0" smtClean="0"/>
              <a:t> </a:t>
            </a:r>
            <a:r>
              <a:rPr lang="en-US" dirty="0" err="1" smtClean="0"/>
              <a:t>pembagian</a:t>
            </a:r>
            <a:r>
              <a:rPr lang="en-US" dirty="0" smtClean="0"/>
              <a:t> </a:t>
            </a:r>
            <a:r>
              <a:rPr lang="en-US" dirty="0" err="1" smtClean="0"/>
              <a:t>gelombang</a:t>
            </a:r>
            <a:r>
              <a:rPr lang="en-US" dirty="0" smtClean="0"/>
              <a:t> </a:t>
            </a:r>
            <a:r>
              <a:rPr lang="en-US" dirty="0" err="1" smtClean="0"/>
              <a:t>peradaban</a:t>
            </a:r>
            <a:r>
              <a:rPr lang="en-US" dirty="0" smtClean="0"/>
              <a:t> </a:t>
            </a:r>
            <a:r>
              <a:rPr lang="en-US" dirty="0" err="1" smtClean="0"/>
              <a:t>ekonomi</a:t>
            </a:r>
            <a:r>
              <a:rPr lang="en-US" dirty="0" smtClean="0"/>
              <a:t> </a:t>
            </a:r>
            <a:r>
              <a:rPr lang="en-US" dirty="0" err="1" smtClean="0"/>
              <a:t>kedalam</a:t>
            </a:r>
            <a:r>
              <a:rPr lang="en-US" dirty="0" smtClean="0"/>
              <a:t> </a:t>
            </a:r>
            <a:r>
              <a:rPr lang="en-US" dirty="0" err="1" smtClean="0"/>
              <a:t>tiga</a:t>
            </a:r>
            <a:r>
              <a:rPr lang="en-US" dirty="0" smtClean="0"/>
              <a:t> </a:t>
            </a:r>
            <a:r>
              <a:rPr lang="en-US" dirty="0" err="1" smtClean="0"/>
              <a:t>gelombang</a:t>
            </a:r>
            <a:r>
              <a:rPr lang="en-US" dirty="0" smtClean="0"/>
              <a:t>. </a:t>
            </a:r>
            <a:r>
              <a:rPr lang="en-US" dirty="0" err="1" smtClean="0"/>
              <a:t>Gelombang</a:t>
            </a:r>
            <a:r>
              <a:rPr lang="en-US" dirty="0" smtClean="0"/>
              <a:t> </a:t>
            </a:r>
            <a:r>
              <a:rPr lang="en-US" dirty="0" err="1" smtClean="0"/>
              <a:t>pertama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gelombang</a:t>
            </a:r>
            <a:r>
              <a:rPr lang="en-US" dirty="0" smtClean="0"/>
              <a:t> </a:t>
            </a:r>
            <a:r>
              <a:rPr lang="en-US" dirty="0" err="1" smtClean="0"/>
              <a:t>ekonomi</a:t>
            </a:r>
            <a:r>
              <a:rPr lang="en-US" dirty="0" smtClean="0"/>
              <a:t> </a:t>
            </a:r>
            <a:r>
              <a:rPr lang="en-US" dirty="0" err="1" smtClean="0"/>
              <a:t>pertanian</a:t>
            </a:r>
            <a:r>
              <a:rPr lang="en-US" dirty="0" smtClean="0"/>
              <a:t>. </a:t>
            </a:r>
            <a:r>
              <a:rPr lang="en-US" dirty="0" err="1" smtClean="0"/>
              <a:t>Kedua</a:t>
            </a:r>
            <a:r>
              <a:rPr lang="en-US" dirty="0" smtClean="0"/>
              <a:t>, </a:t>
            </a:r>
            <a:r>
              <a:rPr lang="en-US" dirty="0" err="1" smtClean="0"/>
              <a:t>gelombang</a:t>
            </a:r>
            <a:r>
              <a:rPr lang="en-US" dirty="0" smtClean="0"/>
              <a:t> </a:t>
            </a:r>
            <a:r>
              <a:rPr lang="en-US" dirty="0" err="1" smtClean="0"/>
              <a:t>ekonomi</a:t>
            </a:r>
            <a:r>
              <a:rPr lang="en-US" dirty="0" smtClean="0"/>
              <a:t> </a:t>
            </a:r>
            <a:r>
              <a:rPr lang="en-US" dirty="0" err="1" smtClean="0"/>
              <a:t>industri</a:t>
            </a:r>
            <a:r>
              <a:rPr lang="en-US" dirty="0" smtClean="0"/>
              <a:t>. </a:t>
            </a:r>
            <a:r>
              <a:rPr lang="en-US" dirty="0" err="1" smtClean="0"/>
              <a:t>Ketiga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gelombang</a:t>
            </a:r>
            <a:r>
              <a:rPr lang="en-US" dirty="0" smtClean="0"/>
              <a:t> </a:t>
            </a:r>
            <a:r>
              <a:rPr lang="en-US" dirty="0" err="1" smtClean="0"/>
              <a:t>ekonomi</a:t>
            </a:r>
            <a:r>
              <a:rPr lang="en-US" dirty="0" smtClean="0"/>
              <a:t> </a:t>
            </a:r>
            <a:r>
              <a:rPr lang="en-US" dirty="0" err="1" smtClean="0"/>
              <a:t>informasi</a:t>
            </a:r>
            <a:r>
              <a:rPr lang="en-US" dirty="0" smtClean="0"/>
              <a:t>. </a:t>
            </a:r>
            <a:r>
              <a:rPr lang="en-US" dirty="0" err="1" smtClean="0"/>
              <a:t>Kemudian</a:t>
            </a:r>
            <a:r>
              <a:rPr lang="en-US" dirty="0" smtClean="0"/>
              <a:t> </a:t>
            </a:r>
            <a:r>
              <a:rPr lang="en-US" dirty="0" err="1" smtClean="0"/>
              <a:t>diprediksikan</a:t>
            </a:r>
            <a:r>
              <a:rPr lang="en-US" dirty="0" smtClean="0"/>
              <a:t> </a:t>
            </a:r>
            <a:r>
              <a:rPr lang="en-US" dirty="0" err="1" smtClean="0"/>
              <a:t>gelombang</a:t>
            </a:r>
            <a:r>
              <a:rPr lang="en-US" dirty="0" smtClean="0"/>
              <a:t> </a:t>
            </a:r>
            <a:r>
              <a:rPr lang="en-US" dirty="0" err="1" smtClean="0"/>
              <a:t>keempat</a:t>
            </a:r>
            <a:r>
              <a:rPr lang="en-US" dirty="0" smtClean="0"/>
              <a:t> yang </a:t>
            </a:r>
            <a:r>
              <a:rPr lang="en-US" dirty="0" err="1" smtClean="0"/>
              <a:t>merupakan</a:t>
            </a:r>
            <a:r>
              <a:rPr lang="en-US" dirty="0" smtClean="0"/>
              <a:t> </a:t>
            </a:r>
            <a:r>
              <a:rPr lang="en-US" dirty="0" err="1" smtClean="0"/>
              <a:t>gelombang</a:t>
            </a:r>
            <a:r>
              <a:rPr lang="en-US" dirty="0" smtClean="0"/>
              <a:t> </a:t>
            </a:r>
            <a:r>
              <a:rPr lang="en-US" b="1" dirty="0" err="1" smtClean="0"/>
              <a:t>ekonomi</a:t>
            </a:r>
            <a:r>
              <a:rPr lang="en-US" b="1" dirty="0" smtClean="0"/>
              <a:t> </a:t>
            </a:r>
            <a:r>
              <a:rPr lang="en-US" b="1" dirty="0" err="1" smtClean="0"/>
              <a:t>kreatif</a:t>
            </a:r>
            <a:r>
              <a:rPr lang="en-US" b="1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berorientasi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ide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gagasan</a:t>
            </a:r>
            <a:r>
              <a:rPr lang="en-US" dirty="0" smtClean="0"/>
              <a:t> </a:t>
            </a:r>
            <a:r>
              <a:rPr lang="en-US" dirty="0" err="1" smtClean="0"/>
              <a:t>kreatif</a:t>
            </a:r>
            <a:r>
              <a:rPr lang="en-US" dirty="0" smtClean="0"/>
              <a:t>.</a:t>
            </a:r>
            <a:endParaRPr lang="id-ID" dirty="0" smtClean="0"/>
          </a:p>
          <a:p>
            <a:pPr>
              <a:buNone/>
            </a:pPr>
            <a:endParaRPr lang="id-ID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F0530-581A-42D5-A378-B256B94A0199}" type="datetime1">
              <a:rPr lang="id-ID" smtClean="0"/>
              <a:pPr/>
              <a:t>22/10/2013</a:t>
            </a:fld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BEBE7-4ED7-43DA-836B-773989A426C8}" type="slidenum">
              <a:rPr lang="id-ID" smtClean="0"/>
              <a:pPr/>
              <a:t>25</a:t>
            </a:fld>
            <a:endParaRPr lang="id-ID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F0530-581A-42D5-A378-B256B94A0199}" type="datetime1">
              <a:rPr lang="id-ID" smtClean="0"/>
              <a:pPr/>
              <a:t>22/10/2013</a:t>
            </a:fld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BEBE7-4ED7-43DA-836B-773989A426C8}" type="slidenum">
              <a:rPr lang="id-ID" smtClean="0"/>
              <a:pPr/>
              <a:t>26</a:t>
            </a:fld>
            <a:endParaRPr lang="id-ID"/>
          </a:p>
        </p:txBody>
      </p:sp>
      <p:sp>
        <p:nvSpPr>
          <p:cNvPr id="7" name="Rectangle 6"/>
          <p:cNvSpPr/>
          <p:nvPr/>
        </p:nvSpPr>
        <p:spPr>
          <a:xfrm>
            <a:off x="500034" y="2214554"/>
            <a:ext cx="1785950" cy="71438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 smtClean="0">
                <a:solidFill>
                  <a:schemeClr val="tx1"/>
                </a:solidFill>
              </a:rPr>
              <a:t>Agricultural</a:t>
            </a:r>
            <a:endParaRPr lang="id-ID" dirty="0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500298" y="2285992"/>
            <a:ext cx="1785950" cy="71438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 smtClean="0">
                <a:solidFill>
                  <a:schemeClr val="tx1"/>
                </a:solidFill>
              </a:rPr>
              <a:t>Industrial</a:t>
            </a:r>
            <a:endParaRPr lang="id-ID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500562" y="2214554"/>
            <a:ext cx="1785950" cy="71438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 smtClean="0">
                <a:solidFill>
                  <a:schemeClr val="tx1"/>
                </a:solidFill>
              </a:rPr>
              <a:t>Information</a:t>
            </a:r>
            <a:endParaRPr lang="id-ID" dirty="0">
              <a:solidFill>
                <a:schemeClr val="tx1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643702" y="2214554"/>
            <a:ext cx="1785950" cy="71438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 smtClean="0">
                <a:solidFill>
                  <a:schemeClr val="tx1"/>
                </a:solidFill>
              </a:rPr>
              <a:t>Creative</a:t>
            </a:r>
            <a:endParaRPr lang="id-ID" dirty="0">
              <a:solidFill>
                <a:schemeClr val="tx1"/>
              </a:solidFill>
            </a:endParaRPr>
          </a:p>
        </p:txBody>
      </p:sp>
      <p:cxnSp>
        <p:nvCxnSpPr>
          <p:cNvPr id="12" name="Straight Arrow Connector 11"/>
          <p:cNvCxnSpPr/>
          <p:nvPr/>
        </p:nvCxnSpPr>
        <p:spPr>
          <a:xfrm>
            <a:off x="928662" y="3357562"/>
            <a:ext cx="6715172" cy="1588"/>
          </a:xfrm>
          <a:prstGeom prst="straightConnector1">
            <a:avLst/>
          </a:prstGeom>
          <a:ln w="19050" cmpd="sng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/>
        </p:nvSpPr>
        <p:spPr>
          <a:xfrm>
            <a:off x="500034" y="1357298"/>
            <a:ext cx="1785950" cy="71438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 smtClean="0">
                <a:solidFill>
                  <a:schemeClr val="tx1"/>
                </a:solidFill>
              </a:rPr>
              <a:t>Ekonomi Pertanian</a:t>
            </a:r>
            <a:endParaRPr lang="id-ID" dirty="0">
              <a:solidFill>
                <a:schemeClr val="tx1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2714612" y="1428736"/>
            <a:ext cx="1785950" cy="71438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 smtClean="0">
                <a:solidFill>
                  <a:schemeClr val="tx1"/>
                </a:solidFill>
              </a:rPr>
              <a:t>Ekonomi </a:t>
            </a:r>
          </a:p>
          <a:p>
            <a:pPr algn="ctr"/>
            <a:r>
              <a:rPr lang="id-ID" dirty="0" smtClean="0">
                <a:solidFill>
                  <a:schemeClr val="tx1"/>
                </a:solidFill>
              </a:rPr>
              <a:t>Industri</a:t>
            </a:r>
            <a:endParaRPr lang="id-ID" dirty="0">
              <a:solidFill>
                <a:schemeClr val="tx1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4714876" y="1357298"/>
            <a:ext cx="1785950" cy="71438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 smtClean="0">
                <a:solidFill>
                  <a:schemeClr val="tx1"/>
                </a:solidFill>
              </a:rPr>
              <a:t>Ekonomi Informasi</a:t>
            </a:r>
            <a:endParaRPr lang="id-ID" dirty="0">
              <a:solidFill>
                <a:schemeClr val="tx1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6643702" y="1428736"/>
            <a:ext cx="1785950" cy="71438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 smtClean="0">
                <a:solidFill>
                  <a:schemeClr val="tx1"/>
                </a:solidFill>
              </a:rPr>
              <a:t>Ekonomi</a:t>
            </a:r>
          </a:p>
          <a:p>
            <a:pPr algn="ctr"/>
            <a:r>
              <a:rPr lang="id-ID" dirty="0" smtClean="0">
                <a:solidFill>
                  <a:schemeClr val="tx1"/>
                </a:solidFill>
              </a:rPr>
              <a:t>Kreatif</a:t>
            </a:r>
            <a:endParaRPr lang="id-ID" dirty="0">
              <a:solidFill>
                <a:schemeClr val="tx1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2786050" y="3714752"/>
            <a:ext cx="3143272" cy="71438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 smtClean="0">
                <a:solidFill>
                  <a:schemeClr val="tx1"/>
                </a:solidFill>
              </a:rPr>
              <a:t>time</a:t>
            </a:r>
            <a:endParaRPr lang="id-ID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57166"/>
            <a:ext cx="8229600" cy="4525963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id-ID" sz="2400" dirty="0" smtClean="0"/>
              <a:t>     </a:t>
            </a:r>
            <a:r>
              <a:rPr lang="en-US" sz="2400" dirty="0" smtClean="0"/>
              <a:t>Di Indonesia, </a:t>
            </a:r>
            <a:r>
              <a:rPr lang="en-US" sz="2400" dirty="0" err="1" smtClean="0"/>
              <a:t>gaung</a:t>
            </a:r>
            <a:r>
              <a:rPr lang="en-US" sz="2400" dirty="0" smtClean="0"/>
              <a:t> </a:t>
            </a:r>
            <a:r>
              <a:rPr lang="en-US" sz="2400" b="1" dirty="0" err="1" smtClean="0"/>
              <a:t>Ekonomi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Kreatif</a:t>
            </a:r>
            <a:r>
              <a:rPr lang="en-US" sz="2400" dirty="0" smtClean="0"/>
              <a:t> </a:t>
            </a:r>
            <a:r>
              <a:rPr lang="en-US" sz="2400" dirty="0" err="1" smtClean="0"/>
              <a:t>mulai</a:t>
            </a:r>
            <a:r>
              <a:rPr lang="en-US" sz="2400" dirty="0" smtClean="0"/>
              <a:t> </a:t>
            </a:r>
            <a:r>
              <a:rPr lang="en-US" sz="2400" dirty="0" err="1" smtClean="0"/>
              <a:t>terdengar</a:t>
            </a:r>
            <a:r>
              <a:rPr lang="en-US" sz="2400" dirty="0" smtClean="0"/>
              <a:t> </a:t>
            </a:r>
            <a:r>
              <a:rPr lang="en-US" sz="2400" dirty="0" err="1" smtClean="0"/>
              <a:t>saat</a:t>
            </a:r>
            <a:r>
              <a:rPr lang="en-US" sz="2400" dirty="0" smtClean="0"/>
              <a:t> </a:t>
            </a:r>
            <a:r>
              <a:rPr lang="en-US" sz="2400" dirty="0" err="1" smtClean="0"/>
              <a:t>pemerintah</a:t>
            </a:r>
            <a:r>
              <a:rPr lang="en-US" sz="2400" dirty="0" smtClean="0"/>
              <a:t> </a:t>
            </a:r>
            <a:r>
              <a:rPr lang="en-US" sz="2400" dirty="0" err="1" smtClean="0"/>
              <a:t>mencari</a:t>
            </a:r>
            <a:r>
              <a:rPr lang="en-US" sz="2400" dirty="0" smtClean="0"/>
              <a:t> </a:t>
            </a:r>
            <a:r>
              <a:rPr lang="en-US" sz="2400" dirty="0" err="1" smtClean="0"/>
              <a:t>cara</a:t>
            </a:r>
            <a:r>
              <a:rPr lang="en-US" sz="2400" dirty="0" smtClean="0"/>
              <a:t> </a:t>
            </a:r>
            <a:r>
              <a:rPr lang="en-US" sz="2400" dirty="0" err="1" smtClean="0"/>
              <a:t>untuk</a:t>
            </a:r>
            <a:r>
              <a:rPr lang="en-US" sz="2400" dirty="0" smtClean="0"/>
              <a:t> </a:t>
            </a:r>
            <a:r>
              <a:rPr lang="en-US" sz="2400" dirty="0" err="1" smtClean="0"/>
              <a:t>meningkatkan</a:t>
            </a:r>
            <a:r>
              <a:rPr lang="en-US" sz="2400" dirty="0" smtClean="0"/>
              <a:t> </a:t>
            </a:r>
            <a:r>
              <a:rPr lang="en-US" sz="2400" dirty="0" err="1" smtClean="0"/>
              <a:t>daya</a:t>
            </a:r>
            <a:r>
              <a:rPr lang="en-US" sz="2400" dirty="0" smtClean="0"/>
              <a:t> </a:t>
            </a:r>
            <a:r>
              <a:rPr lang="en-US" sz="2400" dirty="0" err="1" smtClean="0"/>
              <a:t>saing</a:t>
            </a:r>
            <a:r>
              <a:rPr lang="en-US" sz="2400" dirty="0" smtClean="0"/>
              <a:t> </a:t>
            </a:r>
            <a:r>
              <a:rPr lang="en-US" sz="2400" dirty="0" err="1" smtClean="0"/>
              <a:t>produk</a:t>
            </a:r>
            <a:r>
              <a:rPr lang="en-US" sz="2400" dirty="0" smtClean="0"/>
              <a:t> </a:t>
            </a:r>
            <a:r>
              <a:rPr lang="en-US" sz="2400" dirty="0" err="1" smtClean="0"/>
              <a:t>nasional</a:t>
            </a:r>
            <a:r>
              <a:rPr lang="en-US" sz="2400" dirty="0" smtClean="0"/>
              <a:t> </a:t>
            </a:r>
            <a:r>
              <a:rPr lang="en-US" sz="2400" dirty="0" err="1" smtClean="0"/>
              <a:t>dalam</a:t>
            </a:r>
            <a:r>
              <a:rPr lang="en-US" sz="2400" dirty="0" smtClean="0"/>
              <a:t> </a:t>
            </a:r>
            <a:r>
              <a:rPr lang="en-US" sz="2400" dirty="0" err="1" smtClean="0"/>
              <a:t>menghadapi</a:t>
            </a:r>
            <a:r>
              <a:rPr lang="en-US" sz="2400" dirty="0" smtClean="0"/>
              <a:t> </a:t>
            </a:r>
            <a:r>
              <a:rPr lang="en-US" sz="2400" dirty="0" err="1" smtClean="0"/>
              <a:t>pasar</a:t>
            </a:r>
            <a:r>
              <a:rPr lang="en-US" sz="2400" dirty="0" smtClean="0"/>
              <a:t> global. </a:t>
            </a:r>
            <a:r>
              <a:rPr lang="en-US" sz="2400" dirty="0" err="1" smtClean="0"/>
              <a:t>Pemerintah</a:t>
            </a:r>
            <a:r>
              <a:rPr lang="en-US" sz="2400" dirty="0" smtClean="0"/>
              <a:t> </a:t>
            </a:r>
            <a:r>
              <a:rPr lang="en-US" sz="2400" dirty="0" err="1" smtClean="0"/>
              <a:t>melalui</a:t>
            </a:r>
            <a:r>
              <a:rPr lang="en-US" sz="2400" dirty="0" smtClean="0"/>
              <a:t> </a:t>
            </a:r>
            <a:r>
              <a:rPr lang="en-US" sz="2400" dirty="0" err="1" smtClean="0"/>
              <a:t>Departemen</a:t>
            </a:r>
            <a:r>
              <a:rPr lang="en-US" sz="2400" dirty="0" smtClean="0"/>
              <a:t> </a:t>
            </a:r>
            <a:r>
              <a:rPr lang="en-US" sz="2400" dirty="0" err="1" smtClean="0"/>
              <a:t>Perdagangan</a:t>
            </a:r>
            <a:r>
              <a:rPr lang="en-US" sz="2400" dirty="0" smtClean="0"/>
              <a:t> yang </a:t>
            </a:r>
            <a:r>
              <a:rPr lang="en-US" sz="2400" dirty="0" err="1" smtClean="0"/>
              <a:t>bekerja</a:t>
            </a:r>
            <a:r>
              <a:rPr lang="en-US" sz="2400" dirty="0" smtClean="0"/>
              <a:t> </a:t>
            </a:r>
            <a:r>
              <a:rPr lang="en-US" sz="2400" dirty="0" err="1" smtClean="0"/>
              <a:t>sama</a:t>
            </a:r>
            <a:r>
              <a:rPr lang="en-US" sz="2400" dirty="0" smtClean="0"/>
              <a:t> </a:t>
            </a:r>
            <a:r>
              <a:rPr lang="en-US" sz="2400" dirty="0" err="1" smtClean="0"/>
              <a:t>dengan</a:t>
            </a:r>
            <a:r>
              <a:rPr lang="en-US" sz="2400" dirty="0" smtClean="0"/>
              <a:t> </a:t>
            </a:r>
            <a:r>
              <a:rPr lang="en-US" sz="2400" dirty="0" err="1" smtClean="0"/>
              <a:t>Departemen</a:t>
            </a:r>
            <a:r>
              <a:rPr lang="en-US" sz="2400" dirty="0" smtClean="0"/>
              <a:t> </a:t>
            </a:r>
            <a:r>
              <a:rPr lang="en-US" sz="2400" dirty="0" err="1" smtClean="0"/>
              <a:t>Perindustrian</a:t>
            </a:r>
            <a:r>
              <a:rPr lang="en-US" sz="2400" dirty="0" smtClean="0"/>
              <a:t>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Kementerian</a:t>
            </a:r>
            <a:r>
              <a:rPr lang="en-US" sz="2400" dirty="0" smtClean="0"/>
              <a:t> </a:t>
            </a:r>
            <a:r>
              <a:rPr lang="en-US" sz="2400" dirty="0" err="1" smtClean="0"/>
              <a:t>Koperasi</a:t>
            </a:r>
            <a:r>
              <a:rPr lang="en-US" sz="2400" dirty="0" smtClean="0"/>
              <a:t> </a:t>
            </a:r>
            <a:r>
              <a:rPr lang="en-US" sz="2400" dirty="0" err="1" smtClean="0"/>
              <a:t>dan</a:t>
            </a:r>
            <a:r>
              <a:rPr lang="en-US" sz="2400" dirty="0" smtClean="0"/>
              <a:t> Usaha Kecil </a:t>
            </a:r>
            <a:r>
              <a:rPr lang="en-US" sz="2400" dirty="0" err="1" smtClean="0"/>
              <a:t>Menengah</a:t>
            </a:r>
            <a:r>
              <a:rPr lang="en-US" sz="2400" dirty="0" smtClean="0"/>
              <a:t> (UKM) </a:t>
            </a:r>
            <a:r>
              <a:rPr lang="en-US" sz="2400" dirty="0" err="1" smtClean="0"/>
              <a:t>serta</a:t>
            </a:r>
            <a:r>
              <a:rPr lang="en-US" sz="2400" dirty="0" smtClean="0"/>
              <a:t> </a:t>
            </a:r>
            <a:r>
              <a:rPr lang="en-US" sz="2400" dirty="0" err="1" smtClean="0"/>
              <a:t>didukung</a:t>
            </a:r>
            <a:r>
              <a:rPr lang="en-US" sz="2400" dirty="0" smtClean="0"/>
              <a:t> </a:t>
            </a:r>
            <a:r>
              <a:rPr lang="en-US" sz="2400" dirty="0" err="1" smtClean="0"/>
              <a:t>oleh</a:t>
            </a:r>
            <a:r>
              <a:rPr lang="en-US" sz="2400" dirty="0" smtClean="0"/>
              <a:t> KADIN </a:t>
            </a:r>
            <a:r>
              <a:rPr lang="en-US" sz="2400" dirty="0" err="1" smtClean="0"/>
              <a:t>kemudian</a:t>
            </a:r>
            <a:r>
              <a:rPr lang="en-US" sz="2400" dirty="0" smtClean="0"/>
              <a:t> </a:t>
            </a:r>
            <a:r>
              <a:rPr lang="en-US" sz="2400" dirty="0" err="1" smtClean="0"/>
              <a:t>membentuk</a:t>
            </a:r>
            <a:r>
              <a:rPr lang="en-US" sz="2400" dirty="0" smtClean="0"/>
              <a:t> </a:t>
            </a:r>
            <a:r>
              <a:rPr lang="en-US" sz="2400" dirty="0" err="1" smtClean="0"/>
              <a:t>tim</a:t>
            </a:r>
            <a:r>
              <a:rPr lang="en-US" sz="2400" dirty="0" smtClean="0"/>
              <a:t> Indonesia Design Power 2006 2010 yang </a:t>
            </a:r>
            <a:r>
              <a:rPr lang="en-US" sz="2400" dirty="0" err="1" smtClean="0"/>
              <a:t>bertujuan</a:t>
            </a:r>
            <a:r>
              <a:rPr lang="en-US" sz="2400" dirty="0" smtClean="0"/>
              <a:t> </a:t>
            </a:r>
            <a:r>
              <a:rPr lang="en-US" sz="2400" dirty="0" err="1" smtClean="0"/>
              <a:t>untuk</a:t>
            </a:r>
            <a:r>
              <a:rPr lang="en-US" sz="2400" dirty="0" smtClean="0"/>
              <a:t> </a:t>
            </a:r>
            <a:r>
              <a:rPr lang="en-US" sz="2400" dirty="0" err="1" smtClean="0"/>
              <a:t>menempatkan</a:t>
            </a:r>
            <a:r>
              <a:rPr lang="en-US" sz="2400" dirty="0" smtClean="0"/>
              <a:t> </a:t>
            </a:r>
            <a:r>
              <a:rPr lang="en-US" sz="2400" dirty="0" err="1" smtClean="0"/>
              <a:t>produk</a:t>
            </a:r>
            <a:r>
              <a:rPr lang="en-US" sz="2400" dirty="0" smtClean="0"/>
              <a:t> Indonesia </a:t>
            </a:r>
            <a:r>
              <a:rPr lang="en-US" sz="2400" dirty="0" err="1" smtClean="0"/>
              <a:t>menjadi</a:t>
            </a:r>
            <a:r>
              <a:rPr lang="en-US" sz="2400" dirty="0" smtClean="0"/>
              <a:t> </a:t>
            </a:r>
            <a:r>
              <a:rPr lang="en-US" sz="2400" dirty="0" err="1" smtClean="0"/>
              <a:t>produk</a:t>
            </a:r>
            <a:r>
              <a:rPr lang="en-US" sz="2400" dirty="0" smtClean="0"/>
              <a:t> yang </a:t>
            </a:r>
            <a:r>
              <a:rPr lang="en-US" sz="2400" dirty="0" err="1" smtClean="0"/>
              <a:t>dapat</a:t>
            </a:r>
            <a:r>
              <a:rPr lang="en-US" sz="2400" dirty="0" smtClean="0"/>
              <a:t> </a:t>
            </a:r>
            <a:r>
              <a:rPr lang="en-US" sz="2400" dirty="0" err="1" smtClean="0"/>
              <a:t>diterima</a:t>
            </a:r>
            <a:r>
              <a:rPr lang="en-US" sz="2400" dirty="0" smtClean="0"/>
              <a:t> </a:t>
            </a:r>
            <a:r>
              <a:rPr lang="en-US" sz="2400" dirty="0" err="1" smtClean="0"/>
              <a:t>di</a:t>
            </a:r>
            <a:r>
              <a:rPr lang="en-US" sz="2400" dirty="0" smtClean="0"/>
              <a:t> </a:t>
            </a:r>
            <a:r>
              <a:rPr lang="en-US" sz="2400" dirty="0" err="1" smtClean="0"/>
              <a:t>pasar</a:t>
            </a:r>
            <a:r>
              <a:rPr lang="en-US" sz="2400" dirty="0" smtClean="0"/>
              <a:t> </a:t>
            </a:r>
            <a:r>
              <a:rPr lang="en-US" sz="2400" dirty="0" err="1" smtClean="0"/>
              <a:t>internasional</a:t>
            </a:r>
            <a:r>
              <a:rPr lang="en-US" sz="2400" dirty="0" smtClean="0"/>
              <a:t> </a:t>
            </a:r>
            <a:r>
              <a:rPr lang="en-US" sz="2400" dirty="0" err="1" smtClean="0"/>
              <a:t>namun</a:t>
            </a:r>
            <a:r>
              <a:rPr lang="en-US" sz="2400" dirty="0" smtClean="0"/>
              <a:t> </a:t>
            </a:r>
            <a:r>
              <a:rPr lang="en-US" sz="2400" dirty="0" err="1" smtClean="0"/>
              <a:t>tetap</a:t>
            </a:r>
            <a:r>
              <a:rPr lang="en-US" sz="2400" dirty="0" smtClean="0"/>
              <a:t> </a:t>
            </a:r>
            <a:r>
              <a:rPr lang="en-US" sz="2400" dirty="0" err="1" smtClean="0"/>
              <a:t>memiliki</a:t>
            </a:r>
            <a:r>
              <a:rPr lang="en-US" sz="2400" dirty="0" smtClean="0"/>
              <a:t> </a:t>
            </a:r>
            <a:r>
              <a:rPr lang="en-US" sz="2400" dirty="0" err="1" smtClean="0"/>
              <a:t>karakter</a:t>
            </a:r>
            <a:r>
              <a:rPr lang="en-US" sz="2400" dirty="0" smtClean="0"/>
              <a:t> </a:t>
            </a:r>
            <a:r>
              <a:rPr lang="en-US" sz="2400" dirty="0" err="1" smtClean="0"/>
              <a:t>nasional</a:t>
            </a:r>
            <a:r>
              <a:rPr lang="en-US" sz="2400" dirty="0" smtClean="0"/>
              <a:t>. </a:t>
            </a:r>
            <a:r>
              <a:rPr lang="en-US" sz="2400" dirty="0" err="1" smtClean="0"/>
              <a:t>Setelah</a:t>
            </a:r>
            <a:r>
              <a:rPr lang="en-US" sz="2400" dirty="0" smtClean="0"/>
              <a:t> </a:t>
            </a:r>
            <a:r>
              <a:rPr lang="en-US" sz="2400" dirty="0" err="1" smtClean="0"/>
              <a:t>menyadari</a:t>
            </a:r>
            <a:r>
              <a:rPr lang="en-US" sz="2400" dirty="0" smtClean="0"/>
              <a:t> </a:t>
            </a:r>
            <a:r>
              <a:rPr lang="en-US" sz="2400" dirty="0" err="1" smtClean="0"/>
              <a:t>akan</a:t>
            </a:r>
            <a:r>
              <a:rPr lang="en-US" sz="2400" dirty="0" smtClean="0"/>
              <a:t> </a:t>
            </a:r>
            <a:r>
              <a:rPr lang="en-US" sz="2400" dirty="0" err="1" smtClean="0"/>
              <a:t>besarnya</a:t>
            </a:r>
            <a:r>
              <a:rPr lang="en-US" sz="2400" dirty="0" smtClean="0"/>
              <a:t> </a:t>
            </a:r>
            <a:r>
              <a:rPr lang="en-US" sz="2400" dirty="0" err="1" smtClean="0"/>
              <a:t>kontribusi</a:t>
            </a:r>
            <a:r>
              <a:rPr lang="en-US" sz="2400" dirty="0" smtClean="0"/>
              <a:t> </a:t>
            </a:r>
            <a:r>
              <a:rPr lang="en-US" sz="2400" dirty="0" err="1" smtClean="0"/>
              <a:t>ekonomi</a:t>
            </a:r>
            <a:r>
              <a:rPr lang="en-US" sz="2400" dirty="0" smtClean="0"/>
              <a:t> </a:t>
            </a:r>
            <a:r>
              <a:rPr lang="en-US" sz="2400" dirty="0" err="1" smtClean="0"/>
              <a:t>kreatif</a:t>
            </a:r>
            <a:r>
              <a:rPr lang="en-US" sz="2400" dirty="0" smtClean="0"/>
              <a:t> </a:t>
            </a:r>
            <a:r>
              <a:rPr lang="en-US" sz="2400" dirty="0" err="1" smtClean="0"/>
              <a:t>terhadap</a:t>
            </a:r>
            <a:r>
              <a:rPr lang="en-US" sz="2400" dirty="0" smtClean="0"/>
              <a:t> </a:t>
            </a:r>
            <a:r>
              <a:rPr lang="en-US" sz="2400" dirty="0" err="1" smtClean="0"/>
              <a:t>negara</a:t>
            </a:r>
            <a:r>
              <a:rPr lang="en-US" sz="2400" dirty="0" smtClean="0"/>
              <a:t> </a:t>
            </a:r>
            <a:r>
              <a:rPr lang="en-US" sz="2400" dirty="0" err="1" smtClean="0"/>
              <a:t>maka</a:t>
            </a:r>
            <a:r>
              <a:rPr lang="en-US" sz="2400" dirty="0" smtClean="0"/>
              <a:t> </a:t>
            </a:r>
            <a:r>
              <a:rPr lang="en-US" sz="2400" dirty="0" err="1" smtClean="0"/>
              <a:t>pemerintah</a:t>
            </a:r>
            <a:r>
              <a:rPr lang="en-US" sz="2400" dirty="0" smtClean="0"/>
              <a:t> </a:t>
            </a:r>
            <a:r>
              <a:rPr lang="en-US" sz="2400" dirty="0" err="1" smtClean="0"/>
              <a:t>selanjutnya</a:t>
            </a:r>
            <a:r>
              <a:rPr lang="en-US" sz="2400" dirty="0" smtClean="0"/>
              <a:t> </a:t>
            </a:r>
            <a:r>
              <a:rPr lang="en-US" sz="2400" dirty="0" err="1" smtClean="0"/>
              <a:t>melakukan</a:t>
            </a:r>
            <a:r>
              <a:rPr lang="en-US" sz="2400" dirty="0" smtClean="0"/>
              <a:t> </a:t>
            </a:r>
            <a:r>
              <a:rPr lang="en-US" sz="2400" dirty="0" err="1" smtClean="0"/>
              <a:t>studi</a:t>
            </a:r>
            <a:r>
              <a:rPr lang="en-US" sz="2400" dirty="0" smtClean="0"/>
              <a:t> yang </a:t>
            </a:r>
            <a:r>
              <a:rPr lang="en-US" sz="2400" dirty="0" err="1" smtClean="0"/>
              <a:t>lebih</a:t>
            </a:r>
            <a:r>
              <a:rPr lang="en-US" sz="2400" dirty="0" smtClean="0"/>
              <a:t> </a:t>
            </a:r>
            <a:r>
              <a:rPr lang="en-US" sz="2400" dirty="0" err="1" smtClean="0"/>
              <a:t>intensif</a:t>
            </a:r>
            <a:r>
              <a:rPr lang="en-US" sz="2400" dirty="0" smtClean="0"/>
              <a:t>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meluncurkan</a:t>
            </a:r>
            <a:r>
              <a:rPr lang="en-US" sz="2400" dirty="0" smtClean="0"/>
              <a:t> </a:t>
            </a:r>
            <a:r>
              <a:rPr lang="en-US" sz="2400" dirty="0" err="1" smtClean="0"/>
              <a:t>cetak</a:t>
            </a:r>
            <a:r>
              <a:rPr lang="en-US" sz="2400" dirty="0" smtClean="0"/>
              <a:t> </a:t>
            </a:r>
            <a:r>
              <a:rPr lang="en-US" sz="2400" dirty="0" err="1" smtClean="0"/>
              <a:t>biru</a:t>
            </a:r>
            <a:r>
              <a:rPr lang="en-US" sz="2400" dirty="0" smtClean="0"/>
              <a:t> </a:t>
            </a:r>
            <a:r>
              <a:rPr lang="en-US" sz="2400" dirty="0" err="1" smtClean="0"/>
              <a:t>pengembangan</a:t>
            </a:r>
            <a:r>
              <a:rPr lang="en-US" sz="2400" dirty="0" smtClean="0"/>
              <a:t> </a:t>
            </a:r>
            <a:r>
              <a:rPr lang="en-US" sz="2400" u="sng" dirty="0" err="1" smtClean="0"/>
              <a:t>ekonomi</a:t>
            </a:r>
            <a:r>
              <a:rPr lang="en-US" sz="2400" u="sng" dirty="0" smtClean="0"/>
              <a:t> </a:t>
            </a:r>
            <a:r>
              <a:rPr lang="en-US" sz="2400" u="sng" dirty="0" err="1" smtClean="0"/>
              <a:t>kreatif</a:t>
            </a:r>
            <a:r>
              <a:rPr lang="en-US" sz="2400" dirty="0" smtClean="0"/>
              <a:t>.</a:t>
            </a:r>
            <a:endParaRPr lang="id-ID" sz="2400" dirty="0" smtClean="0"/>
          </a:p>
          <a:p>
            <a:pPr>
              <a:buNone/>
            </a:pPr>
            <a:endParaRPr lang="id-ID" sz="24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F0530-581A-42D5-A378-B256B94A0199}" type="datetime1">
              <a:rPr lang="id-ID" smtClean="0"/>
              <a:pPr/>
              <a:t>22/10/2013</a:t>
            </a:fld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BEBE7-4ED7-43DA-836B-773989A426C8}" type="slidenum">
              <a:rPr lang="id-ID" smtClean="0"/>
              <a:pPr/>
              <a:t>27</a:t>
            </a:fld>
            <a:endParaRPr lang="id-ID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lvl="0">
              <a:buNone/>
            </a:pPr>
            <a:r>
              <a:rPr lang="en-US" dirty="0" err="1" smtClean="0"/>
              <a:t>Tempat-tempat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kota-kota</a:t>
            </a:r>
            <a:r>
              <a:rPr lang="en-US" dirty="0" smtClean="0"/>
              <a:t> yang </a:t>
            </a:r>
            <a:r>
              <a:rPr lang="en-US" dirty="0" err="1" smtClean="0"/>
              <a:t>mampu</a:t>
            </a:r>
            <a:r>
              <a:rPr lang="en-US" dirty="0" smtClean="0"/>
              <a:t> </a:t>
            </a:r>
            <a:r>
              <a:rPr lang="en-US" dirty="0" err="1" smtClean="0"/>
              <a:t>menciptakan</a:t>
            </a:r>
            <a:r>
              <a:rPr lang="en-US" dirty="0" smtClean="0"/>
              <a:t> </a:t>
            </a:r>
            <a:r>
              <a:rPr lang="en-US" dirty="0" err="1" smtClean="0"/>
              <a:t>produk-produk</a:t>
            </a:r>
            <a:r>
              <a:rPr lang="en-US" dirty="0" smtClean="0"/>
              <a:t> </a:t>
            </a:r>
            <a:r>
              <a:rPr lang="en-US" dirty="0" err="1" smtClean="0"/>
              <a:t>baru</a:t>
            </a:r>
            <a:r>
              <a:rPr lang="en-US" dirty="0" smtClean="0"/>
              <a:t> </a:t>
            </a:r>
            <a:r>
              <a:rPr lang="en-US" dirty="0" err="1" smtClean="0"/>
              <a:t>inovatif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tercepat</a:t>
            </a:r>
            <a:r>
              <a:rPr lang="en-US" dirty="0" smtClean="0"/>
              <a:t> </a:t>
            </a:r>
            <a:r>
              <a:rPr lang="en-US" dirty="0" err="1" smtClean="0"/>
              <a:t>akan</a:t>
            </a:r>
            <a:r>
              <a:rPr lang="en-US" dirty="0" smtClean="0"/>
              <a:t> </a:t>
            </a:r>
            <a:r>
              <a:rPr lang="en-US" dirty="0" err="1" smtClean="0"/>
              <a:t>menjadi</a:t>
            </a:r>
            <a:r>
              <a:rPr lang="en-US" dirty="0" smtClean="0"/>
              <a:t> </a:t>
            </a:r>
            <a:r>
              <a:rPr lang="en-US" dirty="0" err="1" smtClean="0"/>
              <a:t>pemenang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era </a:t>
            </a:r>
            <a:r>
              <a:rPr lang="en-US" dirty="0" err="1" smtClean="0"/>
              <a:t>ekonomi</a:t>
            </a:r>
            <a:r>
              <a:rPr lang="en-US" dirty="0" smtClean="0"/>
              <a:t> </a:t>
            </a:r>
            <a:r>
              <a:rPr lang="en-US" dirty="0" err="1" smtClean="0"/>
              <a:t>kreatif</a:t>
            </a:r>
            <a:r>
              <a:rPr lang="en-US" dirty="0" smtClean="0"/>
              <a:t>.  </a:t>
            </a:r>
            <a:r>
              <a:rPr lang="en-US" dirty="0" err="1" smtClean="0"/>
              <a:t>Ramalan</a:t>
            </a:r>
            <a:r>
              <a:rPr lang="en-US" dirty="0" smtClean="0"/>
              <a:t> Richard Florida (2004) </a:t>
            </a:r>
            <a:r>
              <a:rPr lang="en-US" dirty="0" err="1" smtClean="0"/>
              <a:t>ini</a:t>
            </a:r>
            <a:r>
              <a:rPr lang="en-US" dirty="0" smtClean="0"/>
              <a:t> </a:t>
            </a:r>
            <a:r>
              <a:rPr lang="en-US" dirty="0" err="1" smtClean="0"/>
              <a:t>kian</a:t>
            </a:r>
            <a:r>
              <a:rPr lang="en-US" dirty="0" smtClean="0"/>
              <a:t> </a:t>
            </a:r>
            <a:r>
              <a:rPr lang="en-US" dirty="0" err="1" smtClean="0"/>
              <a:t>hari</a:t>
            </a:r>
            <a:r>
              <a:rPr lang="en-US" dirty="0" smtClean="0"/>
              <a:t> </a:t>
            </a:r>
            <a:r>
              <a:rPr lang="en-US" dirty="0" err="1" smtClean="0"/>
              <a:t>terlihat</a:t>
            </a:r>
            <a:r>
              <a:rPr lang="en-US" dirty="0" smtClean="0"/>
              <a:t> </a:t>
            </a:r>
            <a:r>
              <a:rPr lang="en-US" dirty="0" err="1" smtClean="0"/>
              <a:t>semakin</a:t>
            </a:r>
            <a:r>
              <a:rPr lang="en-US" dirty="0" smtClean="0"/>
              <a:t> </a:t>
            </a:r>
            <a:r>
              <a:rPr lang="en-US" dirty="0" err="1" smtClean="0"/>
              <a:t>nyata</a:t>
            </a:r>
            <a:r>
              <a:rPr lang="en-US" dirty="0" smtClean="0"/>
              <a:t>, </a:t>
            </a:r>
            <a:r>
              <a:rPr lang="en-US" dirty="0" err="1" smtClean="0"/>
              <a:t>termasuk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Indonesia. Kita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melihat</a:t>
            </a:r>
            <a:r>
              <a:rPr lang="en-US" dirty="0" smtClean="0"/>
              <a:t> </a:t>
            </a:r>
            <a:r>
              <a:rPr lang="en-US" dirty="0" err="1" smtClean="0"/>
              <a:t>bagaimana</a:t>
            </a:r>
            <a:r>
              <a:rPr lang="en-US" dirty="0" smtClean="0"/>
              <a:t> </a:t>
            </a:r>
            <a:r>
              <a:rPr lang="en-US" dirty="0" err="1" smtClean="0"/>
              <a:t>perkembangan</a:t>
            </a:r>
            <a:r>
              <a:rPr lang="en-US" dirty="0" smtClean="0"/>
              <a:t> </a:t>
            </a:r>
            <a:r>
              <a:rPr lang="en-US" dirty="0" err="1" smtClean="0"/>
              <a:t>kota</a:t>
            </a:r>
            <a:r>
              <a:rPr lang="en-US" dirty="0" smtClean="0"/>
              <a:t> Solo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Wisata</a:t>
            </a:r>
            <a:r>
              <a:rPr lang="en-US" dirty="0" smtClean="0"/>
              <a:t> </a:t>
            </a:r>
            <a:r>
              <a:rPr lang="en-US" dirty="0" err="1" smtClean="0"/>
              <a:t>Kuliner</a:t>
            </a:r>
            <a:r>
              <a:rPr lang="en-US" dirty="0" smtClean="0"/>
              <a:t>, </a:t>
            </a:r>
            <a:r>
              <a:rPr lang="en-US" dirty="0" err="1" smtClean="0"/>
              <a:t>Pasar</a:t>
            </a:r>
            <a:r>
              <a:rPr lang="en-US" dirty="0" smtClean="0"/>
              <a:t> </a:t>
            </a:r>
            <a:r>
              <a:rPr lang="en-US" dirty="0" err="1" smtClean="0"/>
              <a:t>Seni</a:t>
            </a:r>
            <a:r>
              <a:rPr lang="en-US" dirty="0" smtClean="0"/>
              <a:t>/</a:t>
            </a:r>
            <a:r>
              <a:rPr lang="en-US" dirty="0" err="1" smtClean="0"/>
              <a:t>Barang</a:t>
            </a:r>
            <a:r>
              <a:rPr lang="en-US" dirty="0" smtClean="0"/>
              <a:t> </a:t>
            </a:r>
            <a:r>
              <a:rPr lang="en-US" dirty="0" err="1" smtClean="0"/>
              <a:t>Antik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pertunjukan</a:t>
            </a:r>
            <a:r>
              <a:rPr lang="en-US" dirty="0" smtClean="0"/>
              <a:t> </a:t>
            </a:r>
            <a:r>
              <a:rPr lang="en-US" dirty="0" err="1" smtClean="0"/>
              <a:t>Seni</a:t>
            </a:r>
            <a:r>
              <a:rPr lang="en-US" dirty="0" smtClean="0"/>
              <a:t> </a:t>
            </a:r>
            <a:r>
              <a:rPr lang="en-US" dirty="0" err="1" smtClean="0"/>
              <a:t>berbasis</a:t>
            </a:r>
            <a:r>
              <a:rPr lang="en-US" dirty="0" smtClean="0"/>
              <a:t> </a:t>
            </a:r>
            <a:r>
              <a:rPr lang="en-US" dirty="0" err="1" smtClean="0"/>
              <a:t>Budaya</a:t>
            </a:r>
            <a:r>
              <a:rPr lang="en-US" dirty="0" smtClean="0"/>
              <a:t>, Kota Bandung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i="1" dirty="0" err="1" smtClean="0"/>
              <a:t>distro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i="1" dirty="0" smtClean="0"/>
              <a:t>factory </a:t>
            </a:r>
            <a:r>
              <a:rPr lang="en-US" i="1" dirty="0" err="1" smtClean="0"/>
              <a:t>outletnya</a:t>
            </a:r>
            <a:r>
              <a:rPr lang="en-US" i="1" dirty="0" smtClean="0"/>
              <a:t>, </a:t>
            </a:r>
            <a:r>
              <a:rPr lang="en-US" dirty="0" smtClean="0"/>
              <a:t>Kota </a:t>
            </a:r>
            <a:r>
              <a:rPr lang="en-US" dirty="0" err="1" smtClean="0"/>
              <a:t>Jember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i="1" dirty="0" smtClean="0"/>
              <a:t> </a:t>
            </a:r>
            <a:r>
              <a:rPr lang="en-US" i="1" dirty="0" err="1" smtClean="0"/>
              <a:t>Jember</a:t>
            </a:r>
            <a:r>
              <a:rPr lang="en-US" i="1" dirty="0" smtClean="0"/>
              <a:t> Fashion </a:t>
            </a:r>
            <a:r>
              <a:rPr lang="en-US" i="1" dirty="0" err="1" smtClean="0"/>
              <a:t>Festival</a:t>
            </a:r>
            <a:r>
              <a:rPr lang="en-US" dirty="0" err="1" smtClean="0"/>
              <a:t>nya</a:t>
            </a:r>
            <a:r>
              <a:rPr lang="en-US" i="1" dirty="0" smtClean="0"/>
              <a:t> </a:t>
            </a:r>
            <a:r>
              <a:rPr lang="en-US" dirty="0" smtClean="0"/>
              <a:t>   </a:t>
            </a:r>
            <a:r>
              <a:rPr lang="en-US" dirty="0" err="1" smtClean="0"/>
              <a:t>atau</a:t>
            </a:r>
            <a:r>
              <a:rPr lang="en-US" dirty="0" smtClean="0"/>
              <a:t>  </a:t>
            </a:r>
            <a:r>
              <a:rPr lang="en-US" dirty="0" err="1" smtClean="0"/>
              <a:t>bagaimana</a:t>
            </a:r>
            <a:r>
              <a:rPr lang="en-US" dirty="0" smtClean="0"/>
              <a:t> Kota Bangkok </a:t>
            </a:r>
            <a:r>
              <a:rPr lang="en-US" dirty="0" err="1" smtClean="0"/>
              <a:t>mengemas</a:t>
            </a:r>
            <a:r>
              <a:rPr lang="en-US" dirty="0" smtClean="0"/>
              <a:t> </a:t>
            </a:r>
            <a:r>
              <a:rPr lang="en-US" dirty="0" err="1" smtClean="0"/>
              <a:t>potensi</a:t>
            </a:r>
            <a:r>
              <a:rPr lang="en-US" dirty="0" smtClean="0"/>
              <a:t> </a:t>
            </a:r>
            <a:r>
              <a:rPr lang="en-US" dirty="0" err="1" smtClean="0"/>
              <a:t>wisata</a:t>
            </a:r>
            <a:r>
              <a:rPr lang="en-US" dirty="0" smtClean="0"/>
              <a:t> Chao </a:t>
            </a:r>
            <a:r>
              <a:rPr lang="en-US" dirty="0" err="1" smtClean="0"/>
              <a:t>Praya</a:t>
            </a:r>
            <a:r>
              <a:rPr lang="en-US" dirty="0" smtClean="0"/>
              <a:t> River yang </a:t>
            </a:r>
            <a:r>
              <a:rPr lang="en-US" dirty="0" err="1" smtClean="0"/>
              <a:t>sesungguhnya</a:t>
            </a:r>
            <a:r>
              <a:rPr lang="en-US" dirty="0" smtClean="0"/>
              <a:t> </a:t>
            </a:r>
            <a:r>
              <a:rPr lang="en-US" i="1" dirty="0" smtClean="0"/>
              <a:t>“</a:t>
            </a:r>
            <a:r>
              <a:rPr lang="en-US" i="1" dirty="0" err="1" smtClean="0"/>
              <a:t>biasa-biasa</a:t>
            </a:r>
            <a:r>
              <a:rPr lang="en-US" i="1" dirty="0" smtClean="0"/>
              <a:t> </a:t>
            </a:r>
            <a:r>
              <a:rPr lang="en-US" i="1" dirty="0" err="1" smtClean="0"/>
              <a:t>saja</a:t>
            </a:r>
            <a:r>
              <a:rPr lang="en-US" i="1" dirty="0" smtClean="0"/>
              <a:t>”</a:t>
            </a:r>
            <a:r>
              <a:rPr lang="en-US" dirty="0" smtClean="0"/>
              <a:t> </a:t>
            </a:r>
            <a:r>
              <a:rPr lang="en-US" dirty="0" err="1" smtClean="0"/>
              <a:t>menjadi</a:t>
            </a:r>
            <a:r>
              <a:rPr lang="en-US" dirty="0" smtClean="0"/>
              <a:t> </a:t>
            </a:r>
            <a:r>
              <a:rPr lang="en-US" i="1" dirty="0" smtClean="0"/>
              <a:t>“</a:t>
            </a:r>
            <a:r>
              <a:rPr lang="en-US" i="1" dirty="0" err="1" smtClean="0"/>
              <a:t>luar</a:t>
            </a:r>
            <a:r>
              <a:rPr lang="en-US" i="1" dirty="0" smtClean="0"/>
              <a:t> </a:t>
            </a:r>
            <a:r>
              <a:rPr lang="en-US" i="1" dirty="0" err="1" smtClean="0"/>
              <a:t>biasa</a:t>
            </a:r>
            <a:r>
              <a:rPr lang="en-US" dirty="0" smtClean="0"/>
              <a:t>”, </a:t>
            </a:r>
            <a:r>
              <a:rPr lang="en-US" dirty="0" err="1" smtClean="0"/>
              <a:t>dimana</a:t>
            </a:r>
            <a:r>
              <a:rPr lang="en-US" dirty="0" smtClean="0"/>
              <a:t>  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setiap</a:t>
            </a:r>
            <a:r>
              <a:rPr lang="en-US" dirty="0" smtClean="0"/>
              <a:t> </a:t>
            </a:r>
            <a:r>
              <a:rPr lang="en-US" dirty="0" err="1" smtClean="0"/>
              <a:t>pemberhentian</a:t>
            </a:r>
            <a:r>
              <a:rPr lang="en-US" dirty="0" smtClean="0"/>
              <a:t> </a:t>
            </a:r>
            <a:r>
              <a:rPr lang="en-US" dirty="0" err="1" smtClean="0"/>
              <a:t>jalur</a:t>
            </a:r>
            <a:r>
              <a:rPr lang="en-US" dirty="0" smtClean="0"/>
              <a:t> </a:t>
            </a:r>
            <a:r>
              <a:rPr lang="en-US" dirty="0" err="1" smtClean="0"/>
              <a:t>sungai</a:t>
            </a:r>
            <a:r>
              <a:rPr lang="en-US" dirty="0" smtClean="0"/>
              <a:t>,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sentuhan</a:t>
            </a:r>
            <a:r>
              <a:rPr lang="en-US" dirty="0" smtClean="0"/>
              <a:t> </a:t>
            </a:r>
            <a:r>
              <a:rPr lang="en-US" dirty="0" err="1" smtClean="0"/>
              <a:t>kreatifitas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inovasi</a:t>
            </a:r>
            <a:r>
              <a:rPr lang="en-US" dirty="0" smtClean="0"/>
              <a:t>,  </a:t>
            </a:r>
            <a:r>
              <a:rPr lang="en-US" dirty="0" err="1" smtClean="0"/>
              <a:t>menjelma</a:t>
            </a:r>
            <a:r>
              <a:rPr lang="en-US" dirty="0" smtClean="0"/>
              <a:t> </a:t>
            </a:r>
            <a:r>
              <a:rPr lang="en-US" dirty="0" err="1" smtClean="0"/>
              <a:t>menjadi</a:t>
            </a:r>
            <a:r>
              <a:rPr lang="en-US" dirty="0" smtClean="0"/>
              <a:t> </a:t>
            </a:r>
            <a:r>
              <a:rPr lang="en-US" dirty="0" err="1" smtClean="0"/>
              <a:t>destinasi</a:t>
            </a:r>
            <a:r>
              <a:rPr lang="en-US" dirty="0" smtClean="0"/>
              <a:t> </a:t>
            </a:r>
            <a:r>
              <a:rPr lang="en-US" dirty="0" err="1" smtClean="0"/>
              <a:t>wisata</a:t>
            </a:r>
            <a:r>
              <a:rPr lang="en-US" dirty="0" smtClean="0"/>
              <a:t>  yang </a:t>
            </a:r>
            <a:r>
              <a:rPr lang="en-US" dirty="0" err="1" smtClean="0"/>
              <a:t>berperan</a:t>
            </a:r>
            <a:r>
              <a:rPr lang="en-US" dirty="0" smtClean="0"/>
              <a:t> </a:t>
            </a:r>
            <a:r>
              <a:rPr lang="en-US" dirty="0" err="1" smtClean="0"/>
              <a:t>sentral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menggerakkan</a:t>
            </a:r>
            <a:r>
              <a:rPr lang="en-US" dirty="0" smtClean="0"/>
              <a:t> </a:t>
            </a:r>
            <a:r>
              <a:rPr lang="en-US" dirty="0" err="1" smtClean="0"/>
              <a:t>ekonomi</a:t>
            </a:r>
            <a:r>
              <a:rPr lang="en-US" dirty="0" smtClean="0"/>
              <a:t> </a:t>
            </a:r>
            <a:r>
              <a:rPr lang="en-US" dirty="0" err="1" smtClean="0"/>
              <a:t>masyarakat</a:t>
            </a:r>
            <a:r>
              <a:rPr lang="en-US" dirty="0" smtClean="0"/>
              <a:t> </a:t>
            </a:r>
            <a:r>
              <a:rPr lang="en-US" dirty="0" err="1" smtClean="0"/>
              <a:t>lokal</a:t>
            </a:r>
            <a:r>
              <a:rPr lang="en-US" dirty="0" smtClean="0"/>
              <a:t>,   </a:t>
            </a:r>
            <a:r>
              <a:rPr lang="en-US" dirty="0" err="1" smtClean="0"/>
              <a:t>dengan</a:t>
            </a:r>
            <a:r>
              <a:rPr lang="en-US" dirty="0" smtClean="0"/>
              <a:t>  </a:t>
            </a:r>
            <a:r>
              <a:rPr lang="en-US" dirty="0" err="1" smtClean="0"/>
              <a:t>beragam</a:t>
            </a:r>
            <a:r>
              <a:rPr lang="en-US" dirty="0" smtClean="0"/>
              <a:t> </a:t>
            </a:r>
            <a:r>
              <a:rPr lang="en-US" dirty="0" err="1" smtClean="0"/>
              <a:t>produk</a:t>
            </a:r>
            <a:r>
              <a:rPr lang="en-US" dirty="0" smtClean="0"/>
              <a:t> </a:t>
            </a:r>
            <a:r>
              <a:rPr lang="en-US" dirty="0" err="1" smtClean="0"/>
              <a:t>kerajinan</a:t>
            </a:r>
            <a:r>
              <a:rPr lang="en-US" dirty="0" smtClean="0"/>
              <a:t>, </a:t>
            </a:r>
            <a:r>
              <a:rPr lang="en-US" dirty="0" err="1" smtClean="0"/>
              <a:t>pertunjukan</a:t>
            </a:r>
            <a:r>
              <a:rPr lang="en-US" dirty="0" smtClean="0"/>
              <a:t> </a:t>
            </a:r>
            <a:r>
              <a:rPr lang="en-US" dirty="0" err="1" smtClean="0"/>
              <a:t>seni</a:t>
            </a:r>
            <a:r>
              <a:rPr lang="en-US" i="1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event </a:t>
            </a:r>
            <a:r>
              <a:rPr lang="en-US" dirty="0" err="1" smtClean="0"/>
              <a:t>lainnya</a:t>
            </a:r>
            <a:r>
              <a:rPr lang="en-US" dirty="0" smtClean="0"/>
              <a:t>.  </a:t>
            </a:r>
            <a:endParaRPr lang="id-ID" dirty="0" smtClean="0"/>
          </a:p>
          <a:p>
            <a:pPr>
              <a:buNone/>
            </a:pPr>
            <a:endParaRPr lang="id-ID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F0530-581A-42D5-A378-B256B94A0199}" type="datetime1">
              <a:rPr lang="id-ID" smtClean="0"/>
              <a:pPr/>
              <a:t>22/10/2013</a:t>
            </a:fld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BEBE7-4ED7-43DA-836B-773989A426C8}" type="slidenum">
              <a:rPr lang="id-ID" smtClean="0"/>
              <a:pPr/>
              <a:t>28</a:t>
            </a:fld>
            <a:endParaRPr lang="id-ID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00042"/>
            <a:ext cx="8229600" cy="4525963"/>
          </a:xfrm>
        </p:spPr>
        <p:txBody>
          <a:bodyPr>
            <a:noAutofit/>
          </a:bodyPr>
          <a:lstStyle/>
          <a:p>
            <a:r>
              <a:rPr lang="en-US" sz="1400" dirty="0" smtClean="0"/>
              <a:t>“</a:t>
            </a:r>
            <a:r>
              <a:rPr lang="en-US" sz="1400" dirty="0" err="1" smtClean="0"/>
              <a:t>Industri</a:t>
            </a:r>
            <a:r>
              <a:rPr lang="en-US" sz="1400" dirty="0" smtClean="0"/>
              <a:t>  yang  </a:t>
            </a:r>
            <a:r>
              <a:rPr lang="en-US" sz="1400" dirty="0" err="1" smtClean="0"/>
              <a:t>berasal</a:t>
            </a:r>
            <a:r>
              <a:rPr lang="en-US" sz="1400" dirty="0" smtClean="0"/>
              <a:t>  </a:t>
            </a:r>
            <a:r>
              <a:rPr lang="en-US" sz="1400" dirty="0" err="1" smtClean="0"/>
              <a:t>dari</a:t>
            </a:r>
            <a:r>
              <a:rPr lang="en-US" sz="1400" dirty="0" smtClean="0"/>
              <a:t>  </a:t>
            </a:r>
            <a:r>
              <a:rPr lang="en-US" sz="1400" dirty="0" err="1" smtClean="0"/>
              <a:t>pemanfaatan</a:t>
            </a:r>
            <a:r>
              <a:rPr lang="en-US" sz="1400" dirty="0" smtClean="0"/>
              <a:t>  </a:t>
            </a:r>
            <a:r>
              <a:rPr lang="en-US" sz="1400" dirty="0" err="1" smtClean="0"/>
              <a:t>kreativitas</a:t>
            </a:r>
            <a:r>
              <a:rPr lang="en-US" sz="1400" dirty="0" smtClean="0"/>
              <a:t>,  </a:t>
            </a:r>
            <a:r>
              <a:rPr lang="en-US" sz="1400" dirty="0" err="1" smtClean="0"/>
              <a:t>ketrampilan</a:t>
            </a:r>
            <a:r>
              <a:rPr lang="en-US" sz="1400" dirty="0" smtClean="0"/>
              <a:t>  </a:t>
            </a:r>
            <a:r>
              <a:rPr lang="en-US" sz="1400" dirty="0" err="1" smtClean="0"/>
              <a:t>serta</a:t>
            </a:r>
            <a:r>
              <a:rPr lang="en-US" sz="1400" dirty="0" smtClean="0"/>
              <a:t>  </a:t>
            </a:r>
            <a:r>
              <a:rPr lang="en-US" sz="1400" dirty="0" err="1" smtClean="0"/>
              <a:t>bakat</a:t>
            </a:r>
            <a:r>
              <a:rPr lang="en-US" sz="1400" dirty="0" smtClean="0"/>
              <a:t>  </a:t>
            </a:r>
            <a:r>
              <a:rPr lang="en-US" sz="1400" dirty="0" err="1" smtClean="0"/>
              <a:t>individu</a:t>
            </a:r>
            <a:r>
              <a:rPr lang="en-US" sz="1400" dirty="0" smtClean="0"/>
              <a:t> </a:t>
            </a:r>
            <a:r>
              <a:rPr lang="en-US" sz="1400" dirty="0" err="1" smtClean="0"/>
              <a:t>untuk</a:t>
            </a:r>
            <a:r>
              <a:rPr lang="en-US" sz="1400" dirty="0" smtClean="0"/>
              <a:t>  </a:t>
            </a:r>
            <a:r>
              <a:rPr lang="en-US" sz="1400" dirty="0" err="1" smtClean="0"/>
              <a:t>menciptakan</a:t>
            </a:r>
            <a:r>
              <a:rPr lang="en-US" sz="1400" dirty="0" smtClean="0"/>
              <a:t>  </a:t>
            </a:r>
            <a:r>
              <a:rPr lang="en-US" sz="1400" dirty="0" err="1" smtClean="0"/>
              <a:t>kesejahteraan</a:t>
            </a:r>
            <a:r>
              <a:rPr lang="en-US" sz="1400" dirty="0" smtClean="0"/>
              <a:t>  </a:t>
            </a:r>
            <a:r>
              <a:rPr lang="en-US" sz="1400" dirty="0" err="1" smtClean="0"/>
              <a:t>serta</a:t>
            </a:r>
            <a:r>
              <a:rPr lang="en-US" sz="1400" dirty="0" smtClean="0"/>
              <a:t>  </a:t>
            </a:r>
            <a:r>
              <a:rPr lang="en-US" sz="1400" dirty="0" err="1" smtClean="0"/>
              <a:t>lapangan</a:t>
            </a:r>
            <a:r>
              <a:rPr lang="en-US" sz="1400" dirty="0" smtClean="0"/>
              <a:t>  </a:t>
            </a:r>
            <a:r>
              <a:rPr lang="en-US" sz="1400" dirty="0" err="1" smtClean="0"/>
              <a:t>pekerjaan</a:t>
            </a:r>
            <a:r>
              <a:rPr lang="en-US" sz="1400" dirty="0" smtClean="0"/>
              <a:t>  </a:t>
            </a:r>
            <a:r>
              <a:rPr lang="en-US" sz="1400" dirty="0" err="1" smtClean="0"/>
              <a:t>melalui</a:t>
            </a:r>
            <a:r>
              <a:rPr lang="en-US" sz="1400" dirty="0" smtClean="0"/>
              <a:t>  </a:t>
            </a:r>
            <a:r>
              <a:rPr lang="en-US" sz="1400" dirty="0" err="1" smtClean="0"/>
              <a:t>penciptaan</a:t>
            </a:r>
            <a:r>
              <a:rPr lang="en-US" sz="1400" dirty="0" smtClean="0"/>
              <a:t>  </a:t>
            </a:r>
            <a:r>
              <a:rPr lang="en-US" sz="1400" dirty="0" err="1" smtClean="0"/>
              <a:t>dan</a:t>
            </a:r>
            <a:r>
              <a:rPr lang="en-US" sz="1400" dirty="0" smtClean="0"/>
              <a:t>  </a:t>
            </a:r>
            <a:r>
              <a:rPr lang="en-US" sz="1400" dirty="0" err="1" smtClean="0"/>
              <a:t>pemanfaatan</a:t>
            </a:r>
            <a:r>
              <a:rPr lang="en-US" sz="1400" dirty="0" smtClean="0"/>
              <a:t>  </a:t>
            </a:r>
            <a:r>
              <a:rPr lang="en-US" sz="1400" dirty="0" err="1" smtClean="0"/>
              <a:t>daya</a:t>
            </a:r>
            <a:r>
              <a:rPr lang="en-US" sz="1400" dirty="0" smtClean="0"/>
              <a:t>  </a:t>
            </a:r>
            <a:r>
              <a:rPr lang="en-US" sz="1400" dirty="0" err="1" smtClean="0"/>
              <a:t>kreasi</a:t>
            </a:r>
            <a:r>
              <a:rPr lang="en-US" sz="1400" dirty="0" smtClean="0"/>
              <a:t>  </a:t>
            </a:r>
            <a:r>
              <a:rPr lang="en-US" sz="1400" dirty="0" err="1" smtClean="0"/>
              <a:t>dan</a:t>
            </a:r>
            <a:r>
              <a:rPr lang="en-US" sz="1400" dirty="0" smtClean="0"/>
              <a:t>  </a:t>
            </a:r>
            <a:r>
              <a:rPr lang="en-US" sz="1400" dirty="0" err="1" smtClean="0"/>
              <a:t>daya</a:t>
            </a:r>
            <a:r>
              <a:rPr lang="en-US" sz="1400" dirty="0" smtClean="0"/>
              <a:t>  </a:t>
            </a:r>
            <a:r>
              <a:rPr lang="en-US" sz="1400" dirty="0" err="1" smtClean="0"/>
              <a:t>cipta</a:t>
            </a:r>
            <a:r>
              <a:rPr lang="en-US" sz="1400" dirty="0" smtClean="0"/>
              <a:t>  </a:t>
            </a:r>
            <a:r>
              <a:rPr lang="en-US" sz="1400" dirty="0" err="1" smtClean="0"/>
              <a:t>individu</a:t>
            </a:r>
            <a:r>
              <a:rPr lang="en-US" sz="1400" dirty="0" smtClean="0"/>
              <a:t>  </a:t>
            </a:r>
            <a:r>
              <a:rPr lang="en-US" sz="1400" dirty="0" err="1" smtClean="0"/>
              <a:t>tersebut</a:t>
            </a:r>
            <a:r>
              <a:rPr lang="en-US" sz="1400" dirty="0" smtClean="0"/>
              <a:t>  “  </a:t>
            </a:r>
            <a:endParaRPr lang="id-ID" sz="1400" dirty="0" smtClean="0"/>
          </a:p>
          <a:p>
            <a:pPr>
              <a:buNone/>
            </a:pPr>
            <a:r>
              <a:rPr lang="en-US" sz="1400" dirty="0" err="1" smtClean="0"/>
              <a:t>Subsektor</a:t>
            </a:r>
            <a:r>
              <a:rPr lang="en-US" sz="1400" dirty="0" smtClean="0"/>
              <a:t>  yang  </a:t>
            </a:r>
            <a:r>
              <a:rPr lang="en-US" sz="1400" dirty="0" err="1" smtClean="0"/>
              <a:t>merupakan</a:t>
            </a:r>
            <a:r>
              <a:rPr lang="en-US" sz="1400" dirty="0" smtClean="0"/>
              <a:t>  </a:t>
            </a:r>
            <a:r>
              <a:rPr lang="en-US" sz="1400" dirty="0" err="1" smtClean="0"/>
              <a:t>industri</a:t>
            </a:r>
            <a:r>
              <a:rPr lang="en-US" sz="1400" dirty="0" smtClean="0"/>
              <a:t>  </a:t>
            </a:r>
            <a:r>
              <a:rPr lang="en-US" sz="1400" dirty="0" err="1" smtClean="0"/>
              <a:t>berbasis</a:t>
            </a:r>
            <a:r>
              <a:rPr lang="en-US" sz="1400" dirty="0" smtClean="0"/>
              <a:t>  </a:t>
            </a:r>
            <a:r>
              <a:rPr lang="en-US" sz="1400" dirty="0" err="1" smtClean="0"/>
              <a:t>kreativitas</a:t>
            </a:r>
            <a:r>
              <a:rPr lang="en-US" sz="1400" dirty="0" smtClean="0"/>
              <a:t>  </a:t>
            </a:r>
            <a:r>
              <a:rPr lang="en-US" sz="1400" dirty="0" err="1" smtClean="0"/>
              <a:t>adalah</a:t>
            </a:r>
            <a:r>
              <a:rPr lang="en-US" sz="1400" baseline="30000" dirty="0" smtClean="0"/>
              <a:t> 5</a:t>
            </a:r>
            <a:r>
              <a:rPr lang="en-US" sz="1400" dirty="0" smtClean="0"/>
              <a:t>:   </a:t>
            </a:r>
            <a:endParaRPr lang="id-ID" sz="1400" dirty="0" smtClean="0"/>
          </a:p>
          <a:p>
            <a:pPr>
              <a:buNone/>
            </a:pPr>
            <a:r>
              <a:rPr lang="en-US" sz="1400" dirty="0" smtClean="0"/>
              <a:t>1.  </a:t>
            </a:r>
            <a:r>
              <a:rPr lang="en-US" sz="1400" dirty="0" err="1" smtClean="0"/>
              <a:t>Periklanan</a:t>
            </a:r>
            <a:r>
              <a:rPr lang="en-US" sz="1400" dirty="0" smtClean="0"/>
              <a:t>:   </a:t>
            </a:r>
            <a:r>
              <a:rPr lang="en-US" sz="1400" dirty="0" err="1" smtClean="0"/>
              <a:t>kegiatan</a:t>
            </a:r>
            <a:r>
              <a:rPr lang="en-US" sz="1400" dirty="0" smtClean="0"/>
              <a:t>   </a:t>
            </a:r>
            <a:r>
              <a:rPr lang="en-US" sz="1400" dirty="0" err="1" smtClean="0"/>
              <a:t>kreatif</a:t>
            </a:r>
            <a:r>
              <a:rPr lang="en-US" sz="1400" dirty="0" smtClean="0"/>
              <a:t>   yang   </a:t>
            </a:r>
            <a:r>
              <a:rPr lang="en-US" sz="1400" dirty="0" err="1" smtClean="0"/>
              <a:t>berkaitan</a:t>
            </a:r>
            <a:r>
              <a:rPr lang="en-US" sz="1400" dirty="0" smtClean="0"/>
              <a:t>   </a:t>
            </a:r>
            <a:r>
              <a:rPr lang="en-US" sz="1400" dirty="0" err="1" smtClean="0"/>
              <a:t>jasa</a:t>
            </a:r>
            <a:r>
              <a:rPr lang="en-US" sz="1400" dirty="0" smtClean="0"/>
              <a:t>   </a:t>
            </a:r>
            <a:r>
              <a:rPr lang="en-US" sz="1400" dirty="0" err="1" smtClean="0"/>
              <a:t>periklanan</a:t>
            </a:r>
            <a:r>
              <a:rPr lang="en-US" sz="1400" dirty="0" smtClean="0"/>
              <a:t>  	(</a:t>
            </a:r>
            <a:r>
              <a:rPr lang="en-US" sz="1400" dirty="0" err="1" smtClean="0"/>
              <a:t>komunikasi</a:t>
            </a:r>
            <a:r>
              <a:rPr lang="en-US" sz="1400" dirty="0" smtClean="0"/>
              <a:t>  </a:t>
            </a:r>
            <a:r>
              <a:rPr lang="en-US" sz="1400" dirty="0" err="1" smtClean="0"/>
              <a:t>satu</a:t>
            </a:r>
            <a:r>
              <a:rPr lang="en-US" sz="1400" dirty="0" smtClean="0"/>
              <a:t>  </a:t>
            </a:r>
            <a:r>
              <a:rPr lang="en-US" sz="1400" dirty="0" err="1" smtClean="0"/>
              <a:t>arah</a:t>
            </a:r>
            <a:r>
              <a:rPr lang="en-US" sz="1400" dirty="0" smtClean="0"/>
              <a:t>  </a:t>
            </a:r>
            <a:br>
              <a:rPr lang="en-US" sz="1400" dirty="0" smtClean="0"/>
            </a:br>
            <a:r>
              <a:rPr lang="en-US" sz="1400" dirty="0" smtClean="0"/>
              <a:t>	</a:t>
            </a:r>
            <a:r>
              <a:rPr lang="en-US" sz="1400" dirty="0" err="1" smtClean="0"/>
              <a:t>dengan</a:t>
            </a:r>
            <a:r>
              <a:rPr lang="en-US" sz="1400" dirty="0" smtClean="0"/>
              <a:t>  </a:t>
            </a:r>
            <a:r>
              <a:rPr lang="en-US" sz="1400" dirty="0" err="1" smtClean="0"/>
              <a:t>menggunakan</a:t>
            </a:r>
            <a:r>
              <a:rPr lang="en-US" sz="1400" dirty="0" smtClean="0"/>
              <a:t>  medium  </a:t>
            </a:r>
            <a:r>
              <a:rPr lang="en-US" sz="1400" dirty="0" err="1" smtClean="0"/>
              <a:t>tertentu</a:t>
            </a:r>
            <a:r>
              <a:rPr lang="en-US" sz="1400" dirty="0" smtClean="0"/>
              <a:t>),  yang  </a:t>
            </a:r>
            <a:r>
              <a:rPr lang="en-US" sz="1400" dirty="0" err="1" smtClean="0"/>
              <a:t>meliputi</a:t>
            </a:r>
            <a:r>
              <a:rPr lang="en-US" sz="1400" dirty="0" smtClean="0"/>
              <a:t>  </a:t>
            </a:r>
            <a:r>
              <a:rPr lang="en-US" sz="1400" dirty="0" err="1" smtClean="0"/>
              <a:t>proses</a:t>
            </a:r>
            <a:r>
              <a:rPr lang="en-US" sz="1400" dirty="0" smtClean="0"/>
              <a:t>  </a:t>
            </a:r>
            <a:r>
              <a:rPr lang="en-US" sz="1400" dirty="0" err="1" smtClean="0"/>
              <a:t>kreasi</a:t>
            </a:r>
            <a:r>
              <a:rPr lang="en-US" sz="1400" dirty="0" smtClean="0"/>
              <a:t>,  </a:t>
            </a:r>
            <a:r>
              <a:rPr lang="en-US" sz="1400" dirty="0" err="1" smtClean="0"/>
              <a:t>produksi</a:t>
            </a:r>
            <a:r>
              <a:rPr lang="en-US" sz="1400" dirty="0" smtClean="0"/>
              <a:t>  </a:t>
            </a:r>
            <a:r>
              <a:rPr lang="en-US" sz="1400" dirty="0" err="1" smtClean="0"/>
              <a:t>dan</a:t>
            </a:r>
            <a:r>
              <a:rPr lang="en-US" sz="1400" dirty="0" smtClean="0"/>
              <a:t>  </a:t>
            </a:r>
            <a:br>
              <a:rPr lang="en-US" sz="1400" dirty="0" smtClean="0"/>
            </a:br>
            <a:r>
              <a:rPr lang="en-US" sz="1400" dirty="0" smtClean="0"/>
              <a:t>	</a:t>
            </a:r>
            <a:r>
              <a:rPr lang="en-US" sz="1400" dirty="0" err="1" smtClean="0"/>
              <a:t>distribusi</a:t>
            </a:r>
            <a:r>
              <a:rPr lang="en-US" sz="1400" dirty="0" smtClean="0"/>
              <a:t>  </a:t>
            </a:r>
            <a:r>
              <a:rPr lang="en-US" sz="1400" dirty="0" err="1" smtClean="0"/>
              <a:t>dari</a:t>
            </a:r>
            <a:r>
              <a:rPr lang="en-US" sz="1400" dirty="0" smtClean="0"/>
              <a:t>  </a:t>
            </a:r>
            <a:r>
              <a:rPr lang="en-US" sz="1400" dirty="0" err="1" smtClean="0"/>
              <a:t>iklan</a:t>
            </a:r>
            <a:r>
              <a:rPr lang="en-US" sz="1400" dirty="0" smtClean="0"/>
              <a:t>  yang  </a:t>
            </a:r>
            <a:r>
              <a:rPr lang="en-US" sz="1400" dirty="0" err="1" smtClean="0"/>
              <a:t>dihasilkan</a:t>
            </a:r>
            <a:r>
              <a:rPr lang="en-US" sz="1400" dirty="0" smtClean="0"/>
              <a:t>,  </a:t>
            </a:r>
            <a:r>
              <a:rPr lang="en-US" sz="1400" dirty="0" err="1" smtClean="0"/>
              <a:t>misalnya</a:t>
            </a:r>
            <a:r>
              <a:rPr lang="en-US" sz="1400" dirty="0" smtClean="0"/>
              <a:t>:  </a:t>
            </a:r>
            <a:r>
              <a:rPr lang="en-US" sz="1400" dirty="0" err="1" smtClean="0"/>
              <a:t>riset</a:t>
            </a:r>
            <a:r>
              <a:rPr lang="en-US" sz="1400" dirty="0" smtClean="0"/>
              <a:t>  </a:t>
            </a:r>
            <a:r>
              <a:rPr lang="en-US" sz="1400" dirty="0" err="1" smtClean="0"/>
              <a:t>pasar</a:t>
            </a:r>
            <a:r>
              <a:rPr lang="en-US" sz="1400" dirty="0" smtClean="0"/>
              <a:t>,  </a:t>
            </a:r>
            <a:r>
              <a:rPr lang="en-US" sz="1400" dirty="0" err="1" smtClean="0"/>
              <a:t>perencanaan</a:t>
            </a:r>
            <a:r>
              <a:rPr lang="en-US" sz="1400" dirty="0" smtClean="0"/>
              <a:t>  </a:t>
            </a:r>
            <a:r>
              <a:rPr lang="en-US" sz="1400" dirty="0" err="1" smtClean="0"/>
              <a:t>komunikasi</a:t>
            </a:r>
            <a:r>
              <a:rPr lang="en-US" sz="1400" dirty="0" smtClean="0"/>
              <a:t>  </a:t>
            </a:r>
            <a:br>
              <a:rPr lang="en-US" sz="1400" dirty="0" smtClean="0"/>
            </a:br>
            <a:r>
              <a:rPr lang="en-US" sz="1400" dirty="0" smtClean="0"/>
              <a:t>	</a:t>
            </a:r>
            <a:r>
              <a:rPr lang="en-US" sz="1400" dirty="0" err="1" smtClean="0"/>
              <a:t>iklan</a:t>
            </a:r>
            <a:r>
              <a:rPr lang="en-US" sz="1400" dirty="0" smtClean="0"/>
              <a:t>,   </a:t>
            </a:r>
            <a:r>
              <a:rPr lang="en-US" sz="1400" dirty="0" err="1" smtClean="0"/>
              <a:t>iklan</a:t>
            </a:r>
            <a:r>
              <a:rPr lang="en-US" sz="1400" dirty="0" smtClean="0"/>
              <a:t>   </a:t>
            </a:r>
            <a:r>
              <a:rPr lang="en-US" sz="1400" dirty="0" err="1" smtClean="0"/>
              <a:t>luar</a:t>
            </a:r>
            <a:r>
              <a:rPr lang="en-US" sz="1400" dirty="0" smtClean="0"/>
              <a:t>   </a:t>
            </a:r>
            <a:r>
              <a:rPr lang="en-US" sz="1400" dirty="0" err="1" smtClean="0"/>
              <a:t>ruang</a:t>
            </a:r>
            <a:r>
              <a:rPr lang="en-US" sz="1400" dirty="0" smtClean="0"/>
              <a:t>,   </a:t>
            </a:r>
            <a:r>
              <a:rPr lang="en-US" sz="1400" dirty="0" err="1" smtClean="0"/>
              <a:t>produksi</a:t>
            </a:r>
            <a:r>
              <a:rPr lang="en-US" sz="1400" dirty="0" smtClean="0"/>
              <a:t>   material   </a:t>
            </a:r>
            <a:r>
              <a:rPr lang="en-US" sz="1400" dirty="0" err="1" smtClean="0"/>
              <a:t>iklan</a:t>
            </a:r>
            <a:r>
              <a:rPr lang="en-US" sz="1400" dirty="0" smtClean="0"/>
              <a:t>,   </a:t>
            </a:r>
            <a:r>
              <a:rPr lang="en-US" sz="1400" dirty="0" err="1" smtClean="0"/>
              <a:t>promosi</a:t>
            </a:r>
            <a:r>
              <a:rPr lang="en-US" sz="1400" dirty="0" smtClean="0"/>
              <a:t>,   </a:t>
            </a:r>
            <a:r>
              <a:rPr lang="en-US" sz="1400" dirty="0" err="1" smtClean="0"/>
              <a:t>kampanye</a:t>
            </a:r>
            <a:r>
              <a:rPr lang="en-US" sz="1400" dirty="0" smtClean="0"/>
              <a:t>   </a:t>
            </a:r>
            <a:r>
              <a:rPr lang="en-US" sz="1400" dirty="0" err="1" smtClean="0"/>
              <a:t>relasi</a:t>
            </a:r>
            <a:r>
              <a:rPr lang="en-US" sz="1400" dirty="0" smtClean="0"/>
              <a:t>   </a:t>
            </a:r>
            <a:r>
              <a:rPr lang="en-US" sz="1400" dirty="0" err="1" smtClean="0"/>
              <a:t>publik</a:t>
            </a:r>
            <a:r>
              <a:rPr lang="en-US" sz="1400" dirty="0" smtClean="0"/>
              <a:t>,  </a:t>
            </a:r>
            <a:br>
              <a:rPr lang="en-US" sz="1400" dirty="0" smtClean="0"/>
            </a:br>
            <a:r>
              <a:rPr lang="en-US" sz="1400" dirty="0" smtClean="0"/>
              <a:t>	</a:t>
            </a:r>
            <a:r>
              <a:rPr lang="en-US" sz="1400" dirty="0" err="1" smtClean="0"/>
              <a:t>tampilan</a:t>
            </a:r>
            <a:r>
              <a:rPr lang="en-US" sz="1400" dirty="0" smtClean="0"/>
              <a:t>  </a:t>
            </a:r>
            <a:r>
              <a:rPr lang="en-US" sz="1400" dirty="0" err="1" smtClean="0"/>
              <a:t>iklan</a:t>
            </a:r>
            <a:r>
              <a:rPr lang="en-US" sz="1400" dirty="0" smtClean="0"/>
              <a:t>  </a:t>
            </a:r>
            <a:r>
              <a:rPr lang="en-US" sz="1400" dirty="0" err="1" smtClean="0"/>
              <a:t>di</a:t>
            </a:r>
            <a:r>
              <a:rPr lang="en-US" sz="1400" dirty="0" smtClean="0"/>
              <a:t>  media  </a:t>
            </a:r>
            <a:r>
              <a:rPr lang="en-US" sz="1400" dirty="0" err="1" smtClean="0"/>
              <a:t>cetak</a:t>
            </a:r>
            <a:r>
              <a:rPr lang="en-US" sz="1400" dirty="0" smtClean="0"/>
              <a:t>  (</a:t>
            </a:r>
            <a:r>
              <a:rPr lang="en-US" sz="1400" dirty="0" err="1" smtClean="0"/>
              <a:t>surat</a:t>
            </a:r>
            <a:r>
              <a:rPr lang="en-US" sz="1400" dirty="0" smtClean="0"/>
              <a:t>  </a:t>
            </a:r>
            <a:r>
              <a:rPr lang="en-US" sz="1400" dirty="0" err="1" smtClean="0"/>
              <a:t>kabar</a:t>
            </a:r>
            <a:r>
              <a:rPr lang="en-US" sz="1400" dirty="0" smtClean="0"/>
              <a:t>,  </a:t>
            </a:r>
            <a:r>
              <a:rPr lang="en-US" sz="1400" dirty="0" err="1" smtClean="0"/>
              <a:t>majalah</a:t>
            </a:r>
            <a:r>
              <a:rPr lang="en-US" sz="1400" dirty="0" smtClean="0"/>
              <a:t>)  </a:t>
            </a:r>
            <a:r>
              <a:rPr lang="en-US" sz="1400" dirty="0" err="1" smtClean="0"/>
              <a:t>dan</a:t>
            </a:r>
            <a:r>
              <a:rPr lang="en-US" sz="1400" dirty="0" smtClean="0"/>
              <a:t>  </a:t>
            </a:r>
            <a:r>
              <a:rPr lang="en-US" sz="1400" dirty="0" err="1" smtClean="0"/>
              <a:t>elektronik</a:t>
            </a:r>
            <a:r>
              <a:rPr lang="en-US" sz="1400" dirty="0" smtClean="0"/>
              <a:t>  (</a:t>
            </a:r>
            <a:r>
              <a:rPr lang="en-US" sz="1400" dirty="0" err="1" smtClean="0"/>
              <a:t>televisi</a:t>
            </a:r>
            <a:r>
              <a:rPr lang="en-US" sz="1400" dirty="0" smtClean="0"/>
              <a:t>  </a:t>
            </a:r>
            <a:r>
              <a:rPr lang="en-US" sz="1400" dirty="0" err="1" smtClean="0"/>
              <a:t>dan</a:t>
            </a:r>
            <a:r>
              <a:rPr lang="en-US" sz="1400" dirty="0" smtClean="0"/>
              <a:t>  radio),  </a:t>
            </a:r>
            <a:r>
              <a:rPr lang="id-ID" sz="1400" dirty="0" smtClean="0"/>
              <a:t>        	</a:t>
            </a:r>
            <a:r>
              <a:rPr lang="en-US" sz="1400" dirty="0" smtClean="0"/>
              <a:t> </a:t>
            </a:r>
            <a:r>
              <a:rPr lang="id-ID" sz="1400" dirty="0" smtClean="0"/>
              <a:t>p</a:t>
            </a:r>
            <a:r>
              <a:rPr lang="en-US" sz="1400" dirty="0" err="1" smtClean="0"/>
              <a:t>emasangan</a:t>
            </a:r>
            <a:r>
              <a:rPr lang="en-US" sz="1400" dirty="0" smtClean="0"/>
              <a:t>  </a:t>
            </a:r>
            <a:r>
              <a:rPr lang="en-US" sz="1400" dirty="0" err="1" smtClean="0"/>
              <a:t>berbagai</a:t>
            </a:r>
            <a:r>
              <a:rPr lang="en-US" sz="1400" dirty="0" smtClean="0"/>
              <a:t>  poster  </a:t>
            </a:r>
            <a:r>
              <a:rPr lang="en-US" sz="1400" dirty="0" err="1" smtClean="0"/>
              <a:t>dan</a:t>
            </a:r>
            <a:r>
              <a:rPr lang="en-US" sz="1400" dirty="0" smtClean="0"/>
              <a:t>  </a:t>
            </a:r>
            <a:r>
              <a:rPr lang="en-US" sz="1400" dirty="0" err="1" smtClean="0"/>
              <a:t>gambar</a:t>
            </a:r>
            <a:r>
              <a:rPr lang="en-US" sz="1400" dirty="0" smtClean="0"/>
              <a:t>,  </a:t>
            </a:r>
            <a:r>
              <a:rPr lang="en-US" sz="1400" dirty="0" err="1" smtClean="0"/>
              <a:t>penyebaran</a:t>
            </a:r>
            <a:r>
              <a:rPr lang="en-US" sz="1400" dirty="0" smtClean="0"/>
              <a:t>  </a:t>
            </a:r>
            <a:r>
              <a:rPr lang="en-US" sz="1400" dirty="0" err="1" smtClean="0"/>
              <a:t>selebaran</a:t>
            </a:r>
            <a:r>
              <a:rPr lang="en-US" sz="1400" dirty="0" smtClean="0"/>
              <a:t>,  </a:t>
            </a:r>
            <a:r>
              <a:rPr lang="en-US" sz="1400" dirty="0" err="1" smtClean="0"/>
              <a:t>pamflet</a:t>
            </a:r>
            <a:r>
              <a:rPr lang="en-US" sz="1400" dirty="0" smtClean="0"/>
              <a:t>,  </a:t>
            </a:r>
            <a:r>
              <a:rPr lang="en-US" sz="1400" dirty="0" err="1" smtClean="0"/>
              <a:t>edaran</a:t>
            </a:r>
            <a:r>
              <a:rPr lang="en-US" sz="1400" dirty="0" smtClean="0"/>
              <a:t>,  </a:t>
            </a:r>
            <a:r>
              <a:rPr lang="en-US" sz="1400" dirty="0" err="1" smtClean="0"/>
              <a:t>brosur</a:t>
            </a:r>
            <a:r>
              <a:rPr lang="en-US" sz="1400" dirty="0" smtClean="0"/>
              <a:t>  </a:t>
            </a:r>
            <a:endParaRPr lang="id-ID" sz="1400" dirty="0" smtClean="0"/>
          </a:p>
          <a:p>
            <a:pPr>
              <a:buNone/>
            </a:pPr>
            <a:r>
              <a:rPr lang="id-ID" sz="1400" dirty="0" smtClean="0"/>
              <a:t>		</a:t>
            </a:r>
            <a:r>
              <a:rPr lang="en-US" sz="1400" dirty="0" err="1" smtClean="0"/>
              <a:t>dan</a:t>
            </a:r>
            <a:r>
              <a:rPr lang="en-US" sz="1400" dirty="0" smtClean="0"/>
              <a:t>  </a:t>
            </a:r>
            <a:r>
              <a:rPr lang="en-US" sz="1400" dirty="0" err="1" smtClean="0"/>
              <a:t>reklame</a:t>
            </a:r>
            <a:r>
              <a:rPr lang="en-US" sz="1400" dirty="0" smtClean="0"/>
              <a:t>  </a:t>
            </a:r>
            <a:r>
              <a:rPr lang="en-US" sz="1400" dirty="0" err="1" smtClean="0"/>
              <a:t>sejenis</a:t>
            </a:r>
            <a:r>
              <a:rPr lang="en-US" sz="1400" dirty="0" smtClean="0"/>
              <a:t>,  </a:t>
            </a:r>
            <a:r>
              <a:rPr lang="en-US" sz="1400" dirty="0" err="1" smtClean="0"/>
              <a:t>distribusi</a:t>
            </a:r>
            <a:r>
              <a:rPr lang="en-US" sz="1400" dirty="0" smtClean="0"/>
              <a:t>  </a:t>
            </a:r>
            <a:r>
              <a:rPr lang="en-US" sz="1400" dirty="0" err="1" smtClean="0"/>
              <a:t>dan</a:t>
            </a:r>
            <a:r>
              <a:rPr lang="en-US" sz="1400" dirty="0" smtClean="0"/>
              <a:t>  delivery   advertising   materials   </a:t>
            </a:r>
            <a:r>
              <a:rPr lang="en-US" sz="1400" dirty="0" err="1" smtClean="0"/>
              <a:t>atau</a:t>
            </a:r>
            <a:r>
              <a:rPr lang="en-US" sz="1400" dirty="0" smtClean="0"/>
              <a:t>   samples,  </a:t>
            </a:r>
            <a:r>
              <a:rPr lang="en-US" sz="1400" dirty="0" err="1" smtClean="0"/>
              <a:t>serta</a:t>
            </a:r>
            <a:r>
              <a:rPr lang="en-US" sz="1400" dirty="0" smtClean="0"/>
              <a:t>  </a:t>
            </a:r>
            <a:endParaRPr lang="id-ID" sz="1400" dirty="0" smtClean="0"/>
          </a:p>
          <a:p>
            <a:pPr>
              <a:buNone/>
            </a:pPr>
            <a:r>
              <a:rPr lang="id-ID" sz="1400" dirty="0" smtClean="0"/>
              <a:t>                       p</a:t>
            </a:r>
            <a:r>
              <a:rPr lang="en-US" sz="1400" dirty="0" err="1" smtClean="0"/>
              <a:t>enyewaan</a:t>
            </a:r>
            <a:r>
              <a:rPr lang="en-US" sz="1400" dirty="0" smtClean="0"/>
              <a:t>  </a:t>
            </a:r>
            <a:r>
              <a:rPr lang="en-US" sz="1400" dirty="0" err="1" smtClean="0"/>
              <a:t>kolom</a:t>
            </a:r>
            <a:r>
              <a:rPr lang="en-US" sz="1400" dirty="0" smtClean="0"/>
              <a:t>  </a:t>
            </a:r>
            <a:r>
              <a:rPr lang="en-US" sz="1400" dirty="0" err="1" smtClean="0"/>
              <a:t>untuk</a:t>
            </a:r>
            <a:r>
              <a:rPr lang="en-US" sz="1400" dirty="0" smtClean="0"/>
              <a:t>  </a:t>
            </a:r>
            <a:r>
              <a:rPr lang="en-US" sz="1400" dirty="0" err="1" smtClean="0"/>
              <a:t>iklan</a:t>
            </a:r>
            <a:r>
              <a:rPr lang="en-US" sz="1400" dirty="0" smtClean="0"/>
              <a:t>.  </a:t>
            </a:r>
            <a:endParaRPr lang="id-ID" sz="1400" dirty="0" smtClean="0"/>
          </a:p>
          <a:p>
            <a:pPr>
              <a:buNone/>
            </a:pPr>
            <a:r>
              <a:rPr lang="en-US" sz="1400" dirty="0" smtClean="0"/>
              <a:t>2. 	</a:t>
            </a:r>
            <a:r>
              <a:rPr lang="en-US" sz="1400" dirty="0" err="1" smtClean="0"/>
              <a:t>Arsitektur</a:t>
            </a:r>
            <a:r>
              <a:rPr lang="en-US" sz="1400" dirty="0" smtClean="0"/>
              <a:t>:  </a:t>
            </a:r>
            <a:r>
              <a:rPr lang="en-US" sz="1400" dirty="0" err="1" smtClean="0"/>
              <a:t>kegiatan</a:t>
            </a:r>
            <a:r>
              <a:rPr lang="en-US" sz="1400" dirty="0" smtClean="0"/>
              <a:t>  </a:t>
            </a:r>
            <a:r>
              <a:rPr lang="en-US" sz="1400" dirty="0" err="1" smtClean="0"/>
              <a:t>kreatif</a:t>
            </a:r>
            <a:r>
              <a:rPr lang="en-US" sz="1400" dirty="0" smtClean="0"/>
              <a:t>  yang  </a:t>
            </a:r>
            <a:r>
              <a:rPr lang="en-US" sz="1400" dirty="0" err="1" smtClean="0"/>
              <a:t>berkaitan</a:t>
            </a:r>
            <a:r>
              <a:rPr lang="en-US" sz="1400" dirty="0" smtClean="0"/>
              <a:t>  </a:t>
            </a:r>
            <a:r>
              <a:rPr lang="en-US" sz="1400" dirty="0" err="1" smtClean="0"/>
              <a:t>dengan</a:t>
            </a:r>
            <a:r>
              <a:rPr lang="en-US" sz="1400" dirty="0" smtClean="0"/>
              <a:t>  </a:t>
            </a:r>
            <a:r>
              <a:rPr lang="en-US" sz="1400" dirty="0" err="1" smtClean="0"/>
              <a:t>jasa</a:t>
            </a:r>
            <a:r>
              <a:rPr lang="en-US" sz="1400" dirty="0" smtClean="0"/>
              <a:t>  </a:t>
            </a:r>
            <a:r>
              <a:rPr lang="en-US" sz="1400" dirty="0" err="1" smtClean="0"/>
              <a:t>desain</a:t>
            </a:r>
            <a:r>
              <a:rPr lang="en-US" sz="1400" dirty="0" smtClean="0"/>
              <a:t>  </a:t>
            </a:r>
            <a:r>
              <a:rPr lang="en-US" sz="1400" dirty="0" err="1" smtClean="0"/>
              <a:t>bangunan</a:t>
            </a:r>
            <a:r>
              <a:rPr lang="en-US" sz="1400" dirty="0" smtClean="0"/>
              <a:t>,  </a:t>
            </a:r>
            <a:r>
              <a:rPr lang="en-US" sz="1400" dirty="0" err="1" smtClean="0"/>
              <a:t>perencanaan</a:t>
            </a:r>
            <a:r>
              <a:rPr lang="en-US" sz="1400" dirty="0" smtClean="0"/>
              <a:t>  </a:t>
            </a:r>
            <a:br>
              <a:rPr lang="en-US" sz="1400" dirty="0" smtClean="0"/>
            </a:br>
            <a:r>
              <a:rPr lang="en-US" sz="1400" dirty="0" smtClean="0"/>
              <a:t>	</a:t>
            </a:r>
            <a:r>
              <a:rPr lang="en-US" sz="1400" dirty="0" err="1" smtClean="0"/>
              <a:t>biaya</a:t>
            </a:r>
            <a:r>
              <a:rPr lang="en-US" sz="1400" dirty="0" smtClean="0"/>
              <a:t>  </a:t>
            </a:r>
            <a:r>
              <a:rPr lang="en-US" sz="1400" dirty="0" err="1" smtClean="0"/>
              <a:t>konstruksi</a:t>
            </a:r>
            <a:r>
              <a:rPr lang="en-US" sz="1400" dirty="0" smtClean="0"/>
              <a:t>,  </a:t>
            </a:r>
            <a:r>
              <a:rPr lang="en-US" sz="1400" dirty="0" err="1" smtClean="0"/>
              <a:t>konservasi</a:t>
            </a:r>
            <a:r>
              <a:rPr lang="en-US" sz="1400" dirty="0" smtClean="0"/>
              <a:t>  </a:t>
            </a:r>
            <a:r>
              <a:rPr lang="en-US" sz="1400" dirty="0" err="1" smtClean="0"/>
              <a:t>bangunan</a:t>
            </a:r>
            <a:r>
              <a:rPr lang="en-US" sz="1400" dirty="0" smtClean="0"/>
              <a:t>  </a:t>
            </a:r>
            <a:r>
              <a:rPr lang="en-US" sz="1400" dirty="0" err="1" smtClean="0"/>
              <a:t>warisan</a:t>
            </a:r>
            <a:r>
              <a:rPr lang="en-US" sz="1400" dirty="0" smtClean="0"/>
              <a:t>,  </a:t>
            </a:r>
            <a:r>
              <a:rPr lang="en-US" sz="1400" dirty="0" err="1" smtClean="0"/>
              <a:t>pengawasan</a:t>
            </a:r>
            <a:r>
              <a:rPr lang="en-US" sz="1400" dirty="0" smtClean="0"/>
              <a:t>  </a:t>
            </a:r>
            <a:r>
              <a:rPr lang="en-US" sz="1400" dirty="0" err="1" smtClean="0"/>
              <a:t>konstruksi</a:t>
            </a:r>
            <a:r>
              <a:rPr lang="en-US" sz="1400" dirty="0" smtClean="0"/>
              <a:t>  </a:t>
            </a:r>
            <a:r>
              <a:rPr lang="en-US" sz="1400" dirty="0" err="1" smtClean="0"/>
              <a:t>baik</a:t>
            </a:r>
            <a:r>
              <a:rPr lang="en-US" sz="1400" dirty="0" smtClean="0"/>
              <a:t>  </a:t>
            </a:r>
            <a:r>
              <a:rPr lang="en-US" sz="1400" dirty="0" err="1" smtClean="0"/>
              <a:t>secara</a:t>
            </a:r>
            <a:r>
              <a:rPr lang="en-US" sz="1400" dirty="0" smtClean="0"/>
              <a:t>  </a:t>
            </a:r>
            <a:br>
              <a:rPr lang="en-US" sz="1400" dirty="0" smtClean="0"/>
            </a:br>
            <a:r>
              <a:rPr lang="en-US" sz="1400" dirty="0" smtClean="0"/>
              <a:t>	</a:t>
            </a:r>
            <a:r>
              <a:rPr lang="en-US" sz="1400" dirty="0" err="1" smtClean="0"/>
              <a:t>menyeluruh</a:t>
            </a:r>
            <a:r>
              <a:rPr lang="en-US" sz="1400" dirty="0" smtClean="0"/>
              <a:t>  </a:t>
            </a:r>
            <a:r>
              <a:rPr lang="en-US" sz="1400" dirty="0" err="1" smtClean="0"/>
              <a:t>dari</a:t>
            </a:r>
            <a:r>
              <a:rPr lang="en-US" sz="1400" dirty="0" smtClean="0"/>
              <a:t>  level  </a:t>
            </a:r>
            <a:r>
              <a:rPr lang="en-US" sz="1400" dirty="0" err="1" smtClean="0"/>
              <a:t>makro</a:t>
            </a:r>
            <a:r>
              <a:rPr lang="en-US" sz="1400" dirty="0" smtClean="0"/>
              <a:t>  (Town  planning,  urban  design,  landscape  architecture)    </a:t>
            </a:r>
            <a:r>
              <a:rPr lang="en-US" sz="1400" dirty="0" err="1" smtClean="0"/>
              <a:t>sampai</a:t>
            </a:r>
            <a:r>
              <a:rPr lang="en-US" sz="1400" dirty="0" smtClean="0"/>
              <a:t>  </a:t>
            </a:r>
            <a:br>
              <a:rPr lang="en-US" sz="1400" dirty="0" smtClean="0"/>
            </a:br>
            <a:r>
              <a:rPr lang="en-US" sz="1400" dirty="0" smtClean="0"/>
              <a:t>	</a:t>
            </a:r>
            <a:r>
              <a:rPr lang="en-US" sz="1400" dirty="0" err="1" smtClean="0"/>
              <a:t>dengan</a:t>
            </a:r>
            <a:r>
              <a:rPr lang="en-US" sz="1400" dirty="0" smtClean="0"/>
              <a:t>  level  </a:t>
            </a:r>
            <a:r>
              <a:rPr lang="en-US" sz="1400" dirty="0" err="1" smtClean="0"/>
              <a:t>mikro</a:t>
            </a:r>
            <a:r>
              <a:rPr lang="en-US" sz="1400" dirty="0" smtClean="0"/>
              <a:t>  (detail  </a:t>
            </a:r>
            <a:r>
              <a:rPr lang="en-US" sz="1400" dirty="0" err="1" smtClean="0"/>
              <a:t>konstruksi</a:t>
            </a:r>
            <a:r>
              <a:rPr lang="en-US" sz="1400" dirty="0" smtClean="0"/>
              <a:t>,  </a:t>
            </a:r>
            <a:r>
              <a:rPr lang="en-US" sz="1400" dirty="0" err="1" smtClean="0"/>
              <a:t>misalnya</a:t>
            </a:r>
            <a:r>
              <a:rPr lang="en-US" sz="1400" dirty="0" smtClean="0"/>
              <a:t>:  </a:t>
            </a:r>
            <a:r>
              <a:rPr lang="en-US" sz="1400" dirty="0" err="1" smtClean="0"/>
              <a:t>arsitektur</a:t>
            </a:r>
            <a:r>
              <a:rPr lang="en-US" sz="1400" dirty="0" smtClean="0"/>
              <a:t>  </a:t>
            </a:r>
            <a:r>
              <a:rPr lang="en-US" sz="1400" dirty="0" err="1" smtClean="0"/>
              <a:t>taman</a:t>
            </a:r>
            <a:r>
              <a:rPr lang="en-US" sz="1400" dirty="0" smtClean="0"/>
              <a:t>,  </a:t>
            </a:r>
            <a:r>
              <a:rPr lang="en-US" sz="1400" dirty="0" err="1" smtClean="0"/>
              <a:t>desain</a:t>
            </a:r>
            <a:r>
              <a:rPr lang="en-US" sz="1400" dirty="0" smtClean="0"/>
              <a:t>  interior).  </a:t>
            </a:r>
            <a:endParaRPr lang="id-ID" sz="1400" dirty="0" smtClean="0"/>
          </a:p>
          <a:p>
            <a:pPr>
              <a:buNone/>
            </a:pPr>
            <a:r>
              <a:rPr lang="en-US" sz="1400" dirty="0" smtClean="0"/>
              <a:t>3.</a:t>
            </a:r>
            <a:r>
              <a:rPr lang="id-ID" sz="1400" dirty="0" smtClean="0"/>
              <a:t>	</a:t>
            </a:r>
            <a:r>
              <a:rPr lang="en-US" sz="1400" dirty="0" smtClean="0"/>
              <a:t> </a:t>
            </a:r>
            <a:r>
              <a:rPr lang="en-US" sz="1400" dirty="0" err="1" smtClean="0"/>
              <a:t>Pasar</a:t>
            </a:r>
            <a:r>
              <a:rPr lang="en-US" sz="1400" dirty="0" smtClean="0"/>
              <a:t>  </a:t>
            </a:r>
            <a:r>
              <a:rPr lang="en-US" sz="1400" dirty="0" err="1" smtClean="0"/>
              <a:t>Barang</a:t>
            </a:r>
            <a:r>
              <a:rPr lang="en-US" sz="1400" dirty="0" smtClean="0"/>
              <a:t>  </a:t>
            </a:r>
            <a:r>
              <a:rPr lang="en-US" sz="1400" dirty="0" err="1" smtClean="0"/>
              <a:t>Seni</a:t>
            </a:r>
            <a:r>
              <a:rPr lang="en-US" sz="1400" dirty="0" smtClean="0"/>
              <a:t>:  </a:t>
            </a:r>
            <a:r>
              <a:rPr lang="en-US" sz="1400" dirty="0" err="1" smtClean="0"/>
              <a:t>kegiatan</a:t>
            </a:r>
            <a:r>
              <a:rPr lang="en-US" sz="1400" dirty="0" smtClean="0"/>
              <a:t>  </a:t>
            </a:r>
            <a:r>
              <a:rPr lang="en-US" sz="1400" dirty="0" err="1" smtClean="0"/>
              <a:t>kreatif</a:t>
            </a:r>
            <a:r>
              <a:rPr lang="en-US" sz="1400" dirty="0" smtClean="0"/>
              <a:t>  yang  </a:t>
            </a:r>
            <a:r>
              <a:rPr lang="en-US" sz="1400" dirty="0" err="1" smtClean="0"/>
              <a:t>berkaitan</a:t>
            </a:r>
            <a:r>
              <a:rPr lang="en-US" sz="1400" dirty="0" smtClean="0"/>
              <a:t>  </a:t>
            </a:r>
            <a:r>
              <a:rPr lang="en-US" sz="1400" dirty="0" err="1" smtClean="0"/>
              <a:t>dengan</a:t>
            </a:r>
            <a:r>
              <a:rPr lang="en-US" sz="1400" dirty="0" smtClean="0"/>
              <a:t>  </a:t>
            </a:r>
            <a:r>
              <a:rPr lang="en-US" sz="1400" dirty="0" err="1" smtClean="0"/>
              <a:t>perdagangan</a:t>
            </a:r>
            <a:r>
              <a:rPr lang="en-US" sz="1400" dirty="0" smtClean="0"/>
              <a:t>  </a:t>
            </a:r>
            <a:r>
              <a:rPr lang="en-US" sz="1400" dirty="0" err="1" smtClean="0"/>
              <a:t>barang‐barang</a:t>
            </a:r>
            <a:r>
              <a:rPr lang="en-US" sz="1400" dirty="0" smtClean="0"/>
              <a:t>  </a:t>
            </a:r>
            <a:br>
              <a:rPr lang="en-US" sz="1400" dirty="0" smtClean="0"/>
            </a:br>
            <a:r>
              <a:rPr lang="en-US" sz="1400" dirty="0" smtClean="0"/>
              <a:t>	</a:t>
            </a:r>
            <a:r>
              <a:rPr lang="en-US" sz="1400" dirty="0" err="1" smtClean="0"/>
              <a:t>asli</a:t>
            </a:r>
            <a:r>
              <a:rPr lang="en-US" sz="1400" dirty="0" smtClean="0"/>
              <a:t>,  </a:t>
            </a:r>
            <a:r>
              <a:rPr lang="en-US" sz="1400" dirty="0" err="1" smtClean="0"/>
              <a:t>unik</a:t>
            </a:r>
            <a:r>
              <a:rPr lang="en-US" sz="1400" dirty="0" smtClean="0"/>
              <a:t>  </a:t>
            </a:r>
            <a:r>
              <a:rPr lang="en-US" sz="1400" dirty="0" err="1" smtClean="0"/>
              <a:t>dan</a:t>
            </a:r>
            <a:r>
              <a:rPr lang="en-US" sz="1400" dirty="0" smtClean="0"/>
              <a:t>  </a:t>
            </a:r>
            <a:r>
              <a:rPr lang="en-US" sz="1400" dirty="0" err="1" smtClean="0"/>
              <a:t>langka</a:t>
            </a:r>
            <a:r>
              <a:rPr lang="en-US" sz="1400" dirty="0" smtClean="0"/>
              <a:t>  </a:t>
            </a:r>
            <a:r>
              <a:rPr lang="en-US" sz="1400" dirty="0" err="1" smtClean="0"/>
              <a:t>serta</a:t>
            </a:r>
            <a:r>
              <a:rPr lang="en-US" sz="1400" dirty="0" smtClean="0"/>
              <a:t>  </a:t>
            </a:r>
            <a:r>
              <a:rPr lang="en-US" sz="1400" dirty="0" err="1" smtClean="0"/>
              <a:t>memiliki</a:t>
            </a:r>
            <a:r>
              <a:rPr lang="en-US" sz="1400" dirty="0" smtClean="0"/>
              <a:t>  </a:t>
            </a:r>
            <a:r>
              <a:rPr lang="en-US" sz="1400" dirty="0" err="1" smtClean="0"/>
              <a:t>nilai</a:t>
            </a:r>
            <a:r>
              <a:rPr lang="en-US" sz="1400" dirty="0" smtClean="0"/>
              <a:t>  </a:t>
            </a:r>
            <a:r>
              <a:rPr lang="en-US" sz="1400" dirty="0" err="1" smtClean="0"/>
              <a:t>estetika</a:t>
            </a:r>
            <a:r>
              <a:rPr lang="en-US" sz="1400" dirty="0" smtClean="0"/>
              <a:t>  </a:t>
            </a:r>
            <a:r>
              <a:rPr lang="en-US" sz="1400" dirty="0" err="1" smtClean="0"/>
              <a:t>seni</a:t>
            </a:r>
            <a:r>
              <a:rPr lang="en-US" sz="1400" dirty="0" smtClean="0"/>
              <a:t>  yang  </a:t>
            </a:r>
            <a:r>
              <a:rPr lang="en-US" sz="1400" dirty="0" err="1" smtClean="0"/>
              <a:t>tinggi</a:t>
            </a:r>
            <a:r>
              <a:rPr lang="en-US" sz="1400" dirty="0" smtClean="0"/>
              <a:t>  </a:t>
            </a:r>
            <a:r>
              <a:rPr lang="en-US" sz="1400" dirty="0" err="1" smtClean="0"/>
              <a:t>melalui</a:t>
            </a:r>
            <a:r>
              <a:rPr lang="en-US" sz="1400" dirty="0" smtClean="0"/>
              <a:t>  </a:t>
            </a:r>
            <a:r>
              <a:rPr lang="en-US" sz="1400" dirty="0" err="1" smtClean="0"/>
              <a:t>lelang</a:t>
            </a:r>
            <a:r>
              <a:rPr lang="en-US" sz="1400" dirty="0" smtClean="0"/>
              <a:t>,  </a:t>
            </a:r>
            <a:r>
              <a:rPr lang="en-US" sz="1400" dirty="0" err="1" smtClean="0"/>
              <a:t>galeri</a:t>
            </a:r>
            <a:r>
              <a:rPr lang="en-US" sz="1400" dirty="0" smtClean="0"/>
              <a:t>   </a:t>
            </a:r>
            <a:r>
              <a:rPr lang="id-ID" sz="1400" dirty="0" smtClean="0"/>
              <a:t>	</a:t>
            </a:r>
            <a:r>
              <a:rPr lang="en-US" sz="1400" dirty="0" smtClean="0"/>
              <a:t>,  </a:t>
            </a:r>
            <a:r>
              <a:rPr lang="id-ID" sz="1400" dirty="0" smtClean="0"/>
              <a:t>  </a:t>
            </a:r>
            <a:r>
              <a:rPr lang="en-US" sz="1400" dirty="0" err="1" smtClean="0"/>
              <a:t>toko</a:t>
            </a:r>
            <a:r>
              <a:rPr lang="en-US" sz="1400" dirty="0" smtClean="0"/>
              <a:t>,   </a:t>
            </a:r>
            <a:r>
              <a:rPr lang="en-US" sz="1400" dirty="0" err="1" smtClean="0"/>
              <a:t>pasar</a:t>
            </a:r>
            <a:r>
              <a:rPr lang="en-US" sz="1400" dirty="0" smtClean="0"/>
              <a:t>   </a:t>
            </a:r>
            <a:r>
              <a:rPr lang="en-US" sz="1400" dirty="0" err="1" smtClean="0"/>
              <a:t>swalayan</a:t>
            </a:r>
            <a:r>
              <a:rPr lang="en-US" sz="1400" dirty="0" smtClean="0"/>
              <a:t>,   </a:t>
            </a:r>
            <a:r>
              <a:rPr lang="en-US" sz="1400" dirty="0" err="1" smtClean="0"/>
              <a:t>dan</a:t>
            </a:r>
            <a:r>
              <a:rPr lang="en-US" sz="1400" dirty="0" smtClean="0"/>
              <a:t>   internet,   </a:t>
            </a:r>
            <a:r>
              <a:rPr lang="en-US" sz="1400" dirty="0" err="1" smtClean="0"/>
              <a:t>misalnya</a:t>
            </a:r>
            <a:r>
              <a:rPr lang="en-US" sz="1400" dirty="0" smtClean="0"/>
              <a:t>:   </a:t>
            </a:r>
            <a:r>
              <a:rPr lang="en-US" sz="1400" dirty="0" err="1" smtClean="0"/>
              <a:t>alat</a:t>
            </a:r>
            <a:r>
              <a:rPr lang="en-US" sz="1400" dirty="0" smtClean="0"/>
              <a:t>   </a:t>
            </a:r>
            <a:r>
              <a:rPr lang="en-US" sz="1400" dirty="0" err="1" smtClean="0"/>
              <a:t>musik</a:t>
            </a:r>
            <a:r>
              <a:rPr lang="en-US" sz="1400" dirty="0" smtClean="0"/>
              <a:t>,   </a:t>
            </a:r>
            <a:r>
              <a:rPr lang="en-US" sz="1400" dirty="0" err="1" smtClean="0"/>
              <a:t>percetakan</a:t>
            </a:r>
            <a:r>
              <a:rPr lang="en-US" sz="1400" dirty="0" smtClean="0"/>
              <a:t>,   </a:t>
            </a:r>
            <a:r>
              <a:rPr lang="en-US" sz="1400" dirty="0" err="1" smtClean="0"/>
              <a:t>kerajinan</a:t>
            </a:r>
            <a:r>
              <a:rPr lang="en-US" sz="1400" dirty="0" smtClean="0"/>
              <a:t>,  	automobile,  film,  </a:t>
            </a:r>
            <a:r>
              <a:rPr lang="en-US" sz="1400" dirty="0" err="1" smtClean="0"/>
              <a:t>seni</a:t>
            </a:r>
            <a:r>
              <a:rPr lang="en-US" sz="1400" dirty="0" smtClean="0"/>
              <a:t>  </a:t>
            </a:r>
            <a:r>
              <a:rPr lang="en-US" sz="1400" dirty="0" err="1" smtClean="0"/>
              <a:t>rupa</a:t>
            </a:r>
            <a:r>
              <a:rPr lang="en-US" sz="1400" dirty="0" smtClean="0"/>
              <a:t>  </a:t>
            </a:r>
            <a:r>
              <a:rPr lang="en-US" sz="1400" dirty="0" err="1" smtClean="0"/>
              <a:t>dan</a:t>
            </a:r>
            <a:r>
              <a:rPr lang="en-US" sz="1400" dirty="0" smtClean="0"/>
              <a:t>  </a:t>
            </a:r>
            <a:r>
              <a:rPr lang="en-US" sz="1400" dirty="0" err="1" smtClean="0"/>
              <a:t>lukisan</a:t>
            </a:r>
            <a:r>
              <a:rPr lang="en-US" sz="1400" dirty="0" smtClean="0"/>
              <a:t>.  </a:t>
            </a:r>
            <a:endParaRPr lang="id-ID" sz="1400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F0530-581A-42D5-A378-B256B94A0199}" type="datetime1">
              <a:rPr lang="id-ID" smtClean="0"/>
              <a:pPr/>
              <a:t>22/10/2013</a:t>
            </a:fld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BEBE7-4ED7-43DA-836B-773989A426C8}" type="slidenum">
              <a:rPr lang="id-ID" smtClean="0"/>
              <a:pPr/>
              <a:t>29</a:t>
            </a:fld>
            <a:endParaRPr lang="id-ID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533400"/>
            <a:ext cx="7772400" cy="5943600"/>
          </a:xfrm>
        </p:spPr>
        <p:txBody>
          <a:bodyPr/>
          <a:lstStyle/>
          <a:p>
            <a:pPr algn="just">
              <a:buFontTx/>
              <a:buNone/>
            </a:pPr>
            <a:r>
              <a:rPr lang="en-US" sz="2800" b="1" smtClean="0"/>
              <a:t>Jenis aset non-financial :</a:t>
            </a:r>
            <a:endParaRPr lang="en-US" b="1" smtClean="0"/>
          </a:p>
          <a:p>
            <a:pPr algn="just"/>
            <a:r>
              <a:rPr lang="en-US" sz="2400" smtClean="0"/>
              <a:t>Alokasi dana dalam sektor riil (riil Asset) diluar aset finansial a.l real estat, logam mulia, barang koleksi </a:t>
            </a:r>
            <a:endParaRPr lang="en-US" smtClean="0">
              <a:latin typeface="Arial" charset="0"/>
            </a:endParaRPr>
          </a:p>
          <a:p>
            <a:pPr algn="just">
              <a:buFontTx/>
              <a:buNone/>
            </a:pPr>
            <a:r>
              <a:rPr lang="en-US" sz="2800" b="1" smtClean="0"/>
              <a:t>Kegiatan Lembaga Keuangan meliputi :</a:t>
            </a:r>
            <a:endParaRPr lang="en-US" b="1" smtClean="0"/>
          </a:p>
          <a:p>
            <a:pPr algn="just">
              <a:buFont typeface="Symbol" pitchFamily="18" charset="2"/>
              <a:buChar char="¨"/>
            </a:pPr>
            <a:r>
              <a:rPr lang="en-US" sz="2400" smtClean="0"/>
              <a:t>Memberi kredit kepada nasabah  </a:t>
            </a:r>
          </a:p>
          <a:p>
            <a:pPr algn="just">
              <a:lnSpc>
                <a:spcPct val="60000"/>
              </a:lnSpc>
              <a:buFont typeface="Symbol" pitchFamily="18" charset="2"/>
              <a:buChar char="¨"/>
            </a:pPr>
            <a:r>
              <a:rPr lang="en-US" sz="2400" smtClean="0"/>
              <a:t>Menanamkan dananya dalam bentuk surat berharga </a:t>
            </a:r>
          </a:p>
          <a:p>
            <a:pPr algn="just">
              <a:lnSpc>
                <a:spcPct val="90000"/>
              </a:lnSpc>
              <a:buFont typeface="Symbol" pitchFamily="18" charset="2"/>
              <a:buChar char="¨"/>
            </a:pPr>
            <a:r>
              <a:rPr lang="en-US" sz="2400" smtClean="0"/>
              <a:t>Menawarkan berbagai  jasa keuangan a.l menawarkan berbagai   jenis skema tabungan, proteksi asuransi, program pensiun, penyediaan sistem pembayaran dan mekanisme transfer dana.</a:t>
            </a:r>
            <a:r>
              <a:rPr lang="en-US" smtClean="0"/>
              <a:t>   </a:t>
            </a:r>
          </a:p>
          <a:p>
            <a:pPr algn="just">
              <a:buFontTx/>
              <a:buNone/>
            </a:pPr>
            <a:r>
              <a:rPr lang="en-US" sz="2800" smtClean="0"/>
              <a:t>Lembaga keuangan merupakan bagian dari sistem </a:t>
            </a:r>
          </a:p>
          <a:p>
            <a:pPr algn="just">
              <a:lnSpc>
                <a:spcPct val="60000"/>
              </a:lnSpc>
              <a:buFontTx/>
              <a:buNone/>
            </a:pPr>
            <a:r>
              <a:rPr lang="en-US" sz="2800" smtClean="0"/>
              <a:t>keuangan dalam perekonomian modern yang</a:t>
            </a:r>
          </a:p>
          <a:p>
            <a:pPr algn="just">
              <a:lnSpc>
                <a:spcPct val="70000"/>
              </a:lnSpc>
              <a:buFontTx/>
              <a:buNone/>
            </a:pPr>
            <a:r>
              <a:rPr lang="en-US" sz="2800" smtClean="0"/>
              <a:t>melayani masyarakat pemakai jasa keuangan </a:t>
            </a:r>
          </a:p>
          <a:p>
            <a:endParaRPr lang="en-US" smtClean="0">
              <a:latin typeface="Arial" charset="0"/>
            </a:endParaRPr>
          </a:p>
          <a:p>
            <a:pPr>
              <a:buFontTx/>
              <a:buNone/>
            </a:pPr>
            <a:endParaRPr lang="en-US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57166"/>
            <a:ext cx="8229600" cy="4525963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n-US" sz="1400" dirty="0" smtClean="0"/>
              <a:t>4. </a:t>
            </a:r>
            <a:r>
              <a:rPr lang="id-ID" sz="1400" dirty="0" smtClean="0"/>
              <a:t>           </a:t>
            </a:r>
            <a:r>
              <a:rPr lang="en-US" sz="1400" dirty="0" err="1" smtClean="0"/>
              <a:t>Kerajinan</a:t>
            </a:r>
            <a:r>
              <a:rPr lang="en-US" sz="1400" dirty="0" smtClean="0"/>
              <a:t>:   </a:t>
            </a:r>
            <a:r>
              <a:rPr lang="en-US" sz="1400" dirty="0" err="1" smtClean="0"/>
              <a:t>kegiatan</a:t>
            </a:r>
            <a:r>
              <a:rPr lang="en-US" sz="1400" dirty="0" smtClean="0"/>
              <a:t>   </a:t>
            </a:r>
            <a:r>
              <a:rPr lang="en-US" sz="1400" dirty="0" err="1" smtClean="0"/>
              <a:t>kreatif</a:t>
            </a:r>
            <a:r>
              <a:rPr lang="en-US" sz="1400" dirty="0" smtClean="0"/>
              <a:t>   yang   </a:t>
            </a:r>
            <a:r>
              <a:rPr lang="en-US" sz="1400" dirty="0" err="1" smtClean="0"/>
              <a:t>berkaitan</a:t>
            </a:r>
            <a:r>
              <a:rPr lang="en-US" sz="1400" dirty="0" smtClean="0"/>
              <a:t>   </a:t>
            </a:r>
            <a:r>
              <a:rPr lang="en-US" sz="1400" dirty="0" err="1" smtClean="0"/>
              <a:t>dengan</a:t>
            </a:r>
            <a:r>
              <a:rPr lang="en-US" sz="1400" dirty="0" smtClean="0"/>
              <a:t>   </a:t>
            </a:r>
            <a:r>
              <a:rPr lang="en-US" sz="1400" dirty="0" err="1" smtClean="0"/>
              <a:t>kreasi</a:t>
            </a:r>
            <a:r>
              <a:rPr lang="en-US" sz="1400" dirty="0" smtClean="0"/>
              <a:t>,   </a:t>
            </a:r>
            <a:r>
              <a:rPr lang="en-US" sz="1400" dirty="0" err="1" smtClean="0"/>
              <a:t>produksi</a:t>
            </a:r>
            <a:r>
              <a:rPr lang="en-US" sz="1400" dirty="0" smtClean="0"/>
              <a:t>   </a:t>
            </a:r>
            <a:r>
              <a:rPr lang="en-US" sz="1400" dirty="0" err="1" smtClean="0"/>
              <a:t>dan</a:t>
            </a:r>
            <a:r>
              <a:rPr lang="en-US" sz="1400" dirty="0" smtClean="0"/>
              <a:t>   </a:t>
            </a:r>
            <a:r>
              <a:rPr lang="en-US" sz="1400" dirty="0" err="1" smtClean="0"/>
              <a:t>distribusi</a:t>
            </a:r>
            <a:r>
              <a:rPr lang="en-US" sz="1400" dirty="0" smtClean="0"/>
              <a:t>  </a:t>
            </a:r>
            <a:br>
              <a:rPr lang="en-US" sz="1400" dirty="0" smtClean="0"/>
            </a:br>
            <a:r>
              <a:rPr lang="en-US" sz="1400" dirty="0" smtClean="0"/>
              <a:t>	</a:t>
            </a:r>
            <a:r>
              <a:rPr lang="en-US" sz="1400" dirty="0" err="1" smtClean="0"/>
              <a:t>produk</a:t>
            </a:r>
            <a:r>
              <a:rPr lang="en-US" sz="1400" dirty="0" smtClean="0"/>
              <a:t>  yang  </a:t>
            </a:r>
            <a:r>
              <a:rPr lang="en-US" sz="1400" dirty="0" err="1" smtClean="0"/>
              <a:t>dibuat</a:t>
            </a:r>
            <a:r>
              <a:rPr lang="en-US" sz="1400" dirty="0" smtClean="0"/>
              <a:t>  </a:t>
            </a:r>
            <a:r>
              <a:rPr lang="en-US" sz="1400" dirty="0" err="1" smtClean="0"/>
              <a:t>dihasilkan</a:t>
            </a:r>
            <a:r>
              <a:rPr lang="en-US" sz="1400" dirty="0" smtClean="0"/>
              <a:t>  </a:t>
            </a:r>
            <a:r>
              <a:rPr lang="en-US" sz="1400" dirty="0" err="1" smtClean="0"/>
              <a:t>oleh</a:t>
            </a:r>
            <a:r>
              <a:rPr lang="en-US" sz="1400" dirty="0" smtClean="0"/>
              <a:t>  </a:t>
            </a:r>
            <a:r>
              <a:rPr lang="en-US" sz="1400" dirty="0" err="1" smtClean="0"/>
              <a:t>tenaga</a:t>
            </a:r>
            <a:r>
              <a:rPr lang="en-US" sz="1400" dirty="0" smtClean="0"/>
              <a:t>  </a:t>
            </a:r>
            <a:r>
              <a:rPr lang="en-US" sz="1400" dirty="0" err="1" smtClean="0"/>
              <a:t>pengrajin</a:t>
            </a:r>
            <a:r>
              <a:rPr lang="en-US" sz="1400" dirty="0" smtClean="0"/>
              <a:t>  yang  </a:t>
            </a:r>
            <a:r>
              <a:rPr lang="en-US" sz="1400" dirty="0" err="1" smtClean="0"/>
              <a:t>berawal</a:t>
            </a:r>
            <a:r>
              <a:rPr lang="en-US" sz="1400" dirty="0" smtClean="0"/>
              <a:t>  </a:t>
            </a:r>
            <a:r>
              <a:rPr lang="en-US" sz="1400" dirty="0" err="1" smtClean="0"/>
              <a:t>dari</a:t>
            </a:r>
            <a:r>
              <a:rPr lang="en-US" sz="1400" dirty="0" smtClean="0"/>
              <a:t>  </a:t>
            </a:r>
            <a:r>
              <a:rPr lang="en-US" sz="1400" dirty="0" err="1" smtClean="0"/>
              <a:t>desain</a:t>
            </a:r>
            <a:r>
              <a:rPr lang="en-US" sz="1400" dirty="0" smtClean="0"/>
              <a:t>  </a:t>
            </a:r>
            <a:r>
              <a:rPr lang="en-US" sz="1400" dirty="0" err="1" smtClean="0"/>
              <a:t>awal</a:t>
            </a:r>
            <a:r>
              <a:rPr lang="en-US" sz="1400" dirty="0" smtClean="0"/>
              <a:t>  </a:t>
            </a:r>
            <a:br>
              <a:rPr lang="en-US" sz="1400" dirty="0" smtClean="0"/>
            </a:br>
            <a:r>
              <a:rPr lang="en-US" sz="1400" dirty="0" smtClean="0"/>
              <a:t>	</a:t>
            </a:r>
            <a:r>
              <a:rPr lang="en-US" sz="1400" dirty="0" err="1" smtClean="0"/>
              <a:t>sampai</a:t>
            </a:r>
            <a:r>
              <a:rPr lang="en-US" sz="1400" dirty="0" smtClean="0"/>
              <a:t>  </a:t>
            </a:r>
            <a:r>
              <a:rPr lang="en-US" sz="1400" dirty="0" err="1" smtClean="0"/>
              <a:t>dengan</a:t>
            </a:r>
            <a:r>
              <a:rPr lang="en-US" sz="1400" dirty="0" smtClean="0"/>
              <a:t>  </a:t>
            </a:r>
            <a:r>
              <a:rPr lang="en-US" sz="1400" dirty="0" err="1" smtClean="0"/>
              <a:t>proses</a:t>
            </a:r>
            <a:r>
              <a:rPr lang="en-US" sz="1400" dirty="0" smtClean="0"/>
              <a:t>  </a:t>
            </a:r>
            <a:r>
              <a:rPr lang="en-US" sz="1400" dirty="0" err="1" smtClean="0"/>
              <a:t>penyelesaian</a:t>
            </a:r>
            <a:r>
              <a:rPr lang="en-US" sz="1400" dirty="0" smtClean="0"/>
              <a:t>  </a:t>
            </a:r>
            <a:r>
              <a:rPr lang="en-US" sz="1400" dirty="0" err="1" smtClean="0"/>
              <a:t>produknya</a:t>
            </a:r>
            <a:r>
              <a:rPr lang="en-US" sz="1400" dirty="0" smtClean="0"/>
              <a:t>,  </a:t>
            </a:r>
            <a:r>
              <a:rPr lang="en-US" sz="1400" dirty="0" err="1" smtClean="0"/>
              <a:t>antara</a:t>
            </a:r>
            <a:r>
              <a:rPr lang="en-US" sz="1400" dirty="0" smtClean="0"/>
              <a:t>  lain  </a:t>
            </a:r>
            <a:r>
              <a:rPr lang="en-US" sz="1400" dirty="0" err="1" smtClean="0"/>
              <a:t>meliputi</a:t>
            </a:r>
            <a:r>
              <a:rPr lang="en-US" sz="1400" dirty="0" smtClean="0"/>
              <a:t>  </a:t>
            </a:r>
            <a:r>
              <a:rPr lang="en-US" sz="1400" dirty="0" err="1" smtClean="0"/>
              <a:t>barang</a:t>
            </a:r>
            <a:r>
              <a:rPr lang="en-US" sz="1400" dirty="0" smtClean="0"/>
              <a:t>  </a:t>
            </a:r>
            <a:r>
              <a:rPr lang="en-US" sz="1400" dirty="0" err="1" smtClean="0"/>
              <a:t>kerajinan</a:t>
            </a:r>
            <a:r>
              <a:rPr lang="en-US" sz="1400" dirty="0" smtClean="0"/>
              <a:t>  </a:t>
            </a:r>
            <a:br>
              <a:rPr lang="en-US" sz="1400" dirty="0" smtClean="0"/>
            </a:br>
            <a:r>
              <a:rPr lang="en-US" sz="1400" dirty="0" smtClean="0"/>
              <a:t>	yang  </a:t>
            </a:r>
            <a:r>
              <a:rPr lang="en-US" sz="1400" dirty="0" err="1" smtClean="0"/>
              <a:t>terbuat</a:t>
            </a:r>
            <a:r>
              <a:rPr lang="en-US" sz="1400" dirty="0" smtClean="0"/>
              <a:t>  </a:t>
            </a:r>
            <a:r>
              <a:rPr lang="en-US" sz="1400" dirty="0" err="1" smtClean="0"/>
              <a:t>dari</a:t>
            </a:r>
            <a:r>
              <a:rPr lang="en-US" sz="1400" dirty="0" smtClean="0"/>
              <a:t>:  </a:t>
            </a:r>
            <a:r>
              <a:rPr lang="en-US" sz="1400" dirty="0" err="1" smtClean="0"/>
              <a:t>batu</a:t>
            </a:r>
            <a:r>
              <a:rPr lang="en-US" sz="1400" dirty="0" smtClean="0"/>
              <a:t>  </a:t>
            </a:r>
            <a:r>
              <a:rPr lang="en-US" sz="1400" dirty="0" err="1" smtClean="0"/>
              <a:t>berharga</a:t>
            </a:r>
            <a:r>
              <a:rPr lang="en-US" sz="1400" dirty="0" smtClean="0"/>
              <a:t>,  </a:t>
            </a:r>
            <a:r>
              <a:rPr lang="en-US" sz="1400" dirty="0" err="1" smtClean="0"/>
              <a:t>serat</a:t>
            </a:r>
            <a:r>
              <a:rPr lang="en-US" sz="1400" dirty="0" smtClean="0"/>
              <a:t>  </a:t>
            </a:r>
            <a:r>
              <a:rPr lang="en-US" sz="1400" dirty="0" err="1" smtClean="0"/>
              <a:t>alam</a:t>
            </a:r>
            <a:r>
              <a:rPr lang="en-US" sz="1400" dirty="0" smtClean="0"/>
              <a:t>  </a:t>
            </a:r>
            <a:r>
              <a:rPr lang="en-US" sz="1400" dirty="0" err="1" smtClean="0"/>
              <a:t>maupun</a:t>
            </a:r>
            <a:r>
              <a:rPr lang="en-US" sz="1400" dirty="0" smtClean="0"/>
              <a:t>  </a:t>
            </a:r>
            <a:r>
              <a:rPr lang="en-US" sz="1400" dirty="0" err="1" smtClean="0"/>
              <a:t>buatan</a:t>
            </a:r>
            <a:r>
              <a:rPr lang="en-US" sz="1400" dirty="0" smtClean="0"/>
              <a:t>,  </a:t>
            </a:r>
            <a:r>
              <a:rPr lang="en-US" sz="1400" dirty="0" err="1" smtClean="0"/>
              <a:t>kulit</a:t>
            </a:r>
            <a:r>
              <a:rPr lang="en-US" sz="1400" dirty="0" smtClean="0"/>
              <a:t>,  </a:t>
            </a:r>
            <a:r>
              <a:rPr lang="en-US" sz="1400" dirty="0" err="1" smtClean="0"/>
              <a:t>rotan</a:t>
            </a:r>
            <a:r>
              <a:rPr lang="en-US" sz="1400" dirty="0" smtClean="0"/>
              <a:t>,  </a:t>
            </a:r>
            <a:r>
              <a:rPr lang="en-US" sz="1400" dirty="0" err="1" smtClean="0"/>
              <a:t>bambu</a:t>
            </a:r>
            <a:r>
              <a:rPr lang="en-US" sz="1400" dirty="0" smtClean="0"/>
              <a:t>,  </a:t>
            </a:r>
            <a:r>
              <a:rPr lang="en-US" sz="1400" dirty="0" err="1" smtClean="0"/>
              <a:t>kayu</a:t>
            </a:r>
            <a:r>
              <a:rPr lang="en-US" sz="1400" dirty="0" smtClean="0"/>
              <a:t>,  </a:t>
            </a:r>
            <a:br>
              <a:rPr lang="en-US" sz="1400" dirty="0" smtClean="0"/>
            </a:br>
            <a:r>
              <a:rPr lang="en-US" sz="1400" dirty="0" smtClean="0"/>
              <a:t>	</a:t>
            </a:r>
            <a:r>
              <a:rPr lang="en-US" sz="1400" dirty="0" err="1" smtClean="0"/>
              <a:t>logam</a:t>
            </a:r>
            <a:r>
              <a:rPr lang="en-US" sz="1400" dirty="0" smtClean="0"/>
              <a:t>  (</a:t>
            </a:r>
            <a:r>
              <a:rPr lang="en-US" sz="1400" dirty="0" err="1" smtClean="0"/>
              <a:t>emas</a:t>
            </a:r>
            <a:r>
              <a:rPr lang="en-US" sz="1400" dirty="0" smtClean="0"/>
              <a:t>,  </a:t>
            </a:r>
            <a:r>
              <a:rPr lang="en-US" sz="1400" dirty="0" err="1" smtClean="0"/>
              <a:t>perak</a:t>
            </a:r>
            <a:r>
              <a:rPr lang="en-US" sz="1400" dirty="0" smtClean="0"/>
              <a:t>,  </a:t>
            </a:r>
            <a:r>
              <a:rPr lang="en-US" sz="1400" dirty="0" err="1" smtClean="0"/>
              <a:t>tembaga</a:t>
            </a:r>
            <a:r>
              <a:rPr lang="en-US" sz="1400" dirty="0" smtClean="0"/>
              <a:t>,  </a:t>
            </a:r>
            <a:r>
              <a:rPr lang="en-US" sz="1400" dirty="0" err="1" smtClean="0"/>
              <a:t>perunggu</a:t>
            </a:r>
            <a:r>
              <a:rPr lang="en-US" sz="1400" dirty="0" smtClean="0"/>
              <a:t>,  </a:t>
            </a:r>
            <a:r>
              <a:rPr lang="en-US" sz="1400" dirty="0" err="1" smtClean="0"/>
              <a:t>besi</a:t>
            </a:r>
            <a:r>
              <a:rPr lang="en-US" sz="1400" dirty="0" smtClean="0"/>
              <a:t>)  </a:t>
            </a:r>
            <a:r>
              <a:rPr lang="en-US" sz="1400" dirty="0" err="1" smtClean="0"/>
              <a:t>kayu</a:t>
            </a:r>
            <a:r>
              <a:rPr lang="en-US" sz="1400" dirty="0" smtClean="0"/>
              <a:t>,  </a:t>
            </a:r>
            <a:r>
              <a:rPr lang="en-US" sz="1400" dirty="0" err="1" smtClean="0"/>
              <a:t>kaca</a:t>
            </a:r>
            <a:r>
              <a:rPr lang="en-US" sz="1400" dirty="0" smtClean="0"/>
              <a:t>,  </a:t>
            </a:r>
            <a:r>
              <a:rPr lang="en-US" sz="1400" dirty="0" err="1" smtClean="0"/>
              <a:t>porselin</a:t>
            </a:r>
            <a:r>
              <a:rPr lang="en-US" sz="1400" dirty="0" smtClean="0"/>
              <a:t>,  </a:t>
            </a:r>
            <a:r>
              <a:rPr lang="en-US" sz="1400" dirty="0" err="1" smtClean="0"/>
              <a:t>kain</a:t>
            </a:r>
            <a:r>
              <a:rPr lang="en-US" sz="1400" dirty="0" smtClean="0"/>
              <a:t>,  </a:t>
            </a:r>
            <a:r>
              <a:rPr lang="en-US" sz="1400" dirty="0" err="1" smtClean="0"/>
              <a:t>marmer</a:t>
            </a:r>
            <a:r>
              <a:rPr lang="en-US" sz="1400" dirty="0" smtClean="0"/>
              <a:t>,  </a:t>
            </a:r>
            <a:r>
              <a:rPr lang="en-US" sz="1400" dirty="0" err="1" smtClean="0"/>
              <a:t>tanah</a:t>
            </a:r>
            <a:r>
              <a:rPr lang="en-US" sz="1400" dirty="0" smtClean="0"/>
              <a:t>  </a:t>
            </a:r>
            <a:br>
              <a:rPr lang="en-US" sz="1400" dirty="0" smtClean="0"/>
            </a:br>
            <a:r>
              <a:rPr lang="en-US" sz="1400" dirty="0" smtClean="0"/>
              <a:t>	</a:t>
            </a:r>
            <a:r>
              <a:rPr lang="en-US" sz="1400" dirty="0" err="1" smtClean="0"/>
              <a:t>liat</a:t>
            </a:r>
            <a:r>
              <a:rPr lang="en-US" sz="1400" dirty="0" smtClean="0"/>
              <a:t>,  </a:t>
            </a:r>
            <a:r>
              <a:rPr lang="en-US" sz="1400" dirty="0" err="1" smtClean="0"/>
              <a:t>dan</a:t>
            </a:r>
            <a:r>
              <a:rPr lang="en-US" sz="1400" dirty="0" smtClean="0"/>
              <a:t>  </a:t>
            </a:r>
            <a:r>
              <a:rPr lang="en-US" sz="1400" dirty="0" err="1" smtClean="0"/>
              <a:t>kapur</a:t>
            </a:r>
            <a:r>
              <a:rPr lang="en-US" sz="1400" dirty="0" smtClean="0"/>
              <a:t>.  </a:t>
            </a:r>
            <a:r>
              <a:rPr lang="en-US" sz="1400" dirty="0" err="1" smtClean="0"/>
              <a:t>Produk</a:t>
            </a:r>
            <a:r>
              <a:rPr lang="en-US" sz="1400" dirty="0" smtClean="0"/>
              <a:t>  </a:t>
            </a:r>
            <a:r>
              <a:rPr lang="en-US" sz="1400" dirty="0" err="1" smtClean="0"/>
              <a:t>kerajinan</a:t>
            </a:r>
            <a:r>
              <a:rPr lang="en-US" sz="1400" dirty="0" smtClean="0"/>
              <a:t>  </a:t>
            </a:r>
            <a:r>
              <a:rPr lang="en-US" sz="1400" dirty="0" err="1" smtClean="0"/>
              <a:t>pada</a:t>
            </a:r>
            <a:r>
              <a:rPr lang="en-US" sz="1400" dirty="0" smtClean="0"/>
              <a:t>  </a:t>
            </a:r>
            <a:r>
              <a:rPr lang="en-US" sz="1400" dirty="0" err="1" smtClean="0"/>
              <a:t>umumnya</a:t>
            </a:r>
            <a:r>
              <a:rPr lang="en-US" sz="1400" dirty="0" smtClean="0"/>
              <a:t>  </a:t>
            </a:r>
            <a:r>
              <a:rPr lang="en-US" sz="1400" dirty="0" err="1" smtClean="0"/>
              <a:t>hanya</a:t>
            </a:r>
            <a:r>
              <a:rPr lang="en-US" sz="1400" dirty="0" smtClean="0"/>
              <a:t>  </a:t>
            </a:r>
            <a:r>
              <a:rPr lang="en-US" sz="1400" dirty="0" err="1" smtClean="0"/>
              <a:t>diproduksi</a:t>
            </a:r>
            <a:r>
              <a:rPr lang="en-US" sz="1400" dirty="0" smtClean="0"/>
              <a:t>  </a:t>
            </a:r>
            <a:r>
              <a:rPr lang="en-US" sz="1400" dirty="0" err="1" smtClean="0"/>
              <a:t>dalam</a:t>
            </a:r>
            <a:r>
              <a:rPr lang="en-US" sz="1400" dirty="0" smtClean="0"/>
              <a:t>  </a:t>
            </a:r>
            <a:r>
              <a:rPr lang="en-US" sz="1400" dirty="0" err="1" smtClean="0"/>
              <a:t>jumlah</a:t>
            </a:r>
            <a:r>
              <a:rPr lang="en-US" sz="1400" dirty="0" smtClean="0"/>
              <a:t>  yang  </a:t>
            </a:r>
            <a:br>
              <a:rPr lang="en-US" sz="1400" dirty="0" smtClean="0"/>
            </a:br>
            <a:r>
              <a:rPr lang="en-US" sz="1400" dirty="0" smtClean="0"/>
              <a:t>	</a:t>
            </a:r>
            <a:r>
              <a:rPr lang="en-US" sz="1400" dirty="0" err="1" smtClean="0"/>
              <a:t>relatif</a:t>
            </a:r>
            <a:r>
              <a:rPr lang="en-US" sz="1400" dirty="0" smtClean="0"/>
              <a:t>  </a:t>
            </a:r>
            <a:r>
              <a:rPr lang="en-US" sz="1400" dirty="0" err="1" smtClean="0"/>
              <a:t>kecil</a:t>
            </a:r>
            <a:r>
              <a:rPr lang="en-US" sz="1400" dirty="0" smtClean="0"/>
              <a:t>  (</a:t>
            </a:r>
            <a:r>
              <a:rPr lang="en-US" sz="1400" dirty="0" err="1" smtClean="0"/>
              <a:t>bukan</a:t>
            </a:r>
            <a:r>
              <a:rPr lang="en-US" sz="1400" dirty="0" smtClean="0"/>
              <a:t>  </a:t>
            </a:r>
            <a:r>
              <a:rPr lang="en-US" sz="1400" dirty="0" err="1" smtClean="0"/>
              <a:t>produksi</a:t>
            </a:r>
            <a:r>
              <a:rPr lang="en-US" sz="1400" dirty="0" smtClean="0"/>
              <a:t>  </a:t>
            </a:r>
            <a:r>
              <a:rPr lang="en-US" sz="1400" dirty="0" err="1" smtClean="0"/>
              <a:t>massal</a:t>
            </a:r>
            <a:r>
              <a:rPr lang="en-US" sz="1400" dirty="0" smtClean="0"/>
              <a:t>).  </a:t>
            </a:r>
            <a:endParaRPr lang="id-ID" sz="1400" dirty="0" smtClean="0"/>
          </a:p>
          <a:p>
            <a:pPr>
              <a:buNone/>
            </a:pPr>
            <a:r>
              <a:rPr lang="en-US" sz="1400" dirty="0" smtClean="0"/>
              <a:t>5.</a:t>
            </a:r>
            <a:r>
              <a:rPr lang="id-ID" sz="1400" dirty="0" smtClean="0"/>
              <a:t>           </a:t>
            </a:r>
            <a:r>
              <a:rPr lang="en-US" sz="1400" dirty="0" smtClean="0"/>
              <a:t>  </a:t>
            </a:r>
            <a:r>
              <a:rPr lang="en-US" sz="1400" dirty="0" err="1" smtClean="0"/>
              <a:t>Desain</a:t>
            </a:r>
            <a:r>
              <a:rPr lang="en-US" sz="1400" dirty="0" smtClean="0"/>
              <a:t>:  </a:t>
            </a:r>
            <a:r>
              <a:rPr lang="en-US" sz="1400" dirty="0" err="1" smtClean="0"/>
              <a:t>kegiatan</a:t>
            </a:r>
            <a:r>
              <a:rPr lang="en-US" sz="1400" dirty="0" smtClean="0"/>
              <a:t>  </a:t>
            </a:r>
            <a:r>
              <a:rPr lang="en-US" sz="1400" dirty="0" err="1" smtClean="0"/>
              <a:t>kreatif</a:t>
            </a:r>
            <a:r>
              <a:rPr lang="en-US" sz="1400" dirty="0" smtClean="0"/>
              <a:t>  yang  </a:t>
            </a:r>
            <a:r>
              <a:rPr lang="en-US" sz="1400" dirty="0" err="1" smtClean="0"/>
              <a:t>terkait</a:t>
            </a:r>
            <a:r>
              <a:rPr lang="en-US" sz="1400" dirty="0" smtClean="0"/>
              <a:t>  </a:t>
            </a:r>
            <a:r>
              <a:rPr lang="en-US" sz="1400" dirty="0" err="1" smtClean="0"/>
              <a:t>dengan</a:t>
            </a:r>
            <a:r>
              <a:rPr lang="en-US" sz="1400" dirty="0" smtClean="0"/>
              <a:t>  </a:t>
            </a:r>
            <a:r>
              <a:rPr lang="en-US" sz="1400" dirty="0" err="1" smtClean="0"/>
              <a:t>kreasi</a:t>
            </a:r>
            <a:r>
              <a:rPr lang="en-US" sz="1400" dirty="0" smtClean="0"/>
              <a:t>  </a:t>
            </a:r>
            <a:r>
              <a:rPr lang="en-US" sz="1400" dirty="0" err="1" smtClean="0"/>
              <a:t>desain</a:t>
            </a:r>
            <a:r>
              <a:rPr lang="en-US" sz="1400" dirty="0" smtClean="0"/>
              <a:t>  </a:t>
            </a:r>
            <a:r>
              <a:rPr lang="en-US" sz="1400" dirty="0" err="1" smtClean="0"/>
              <a:t>grafis</a:t>
            </a:r>
            <a:r>
              <a:rPr lang="en-US" sz="1400" dirty="0" smtClean="0"/>
              <a:t>,  </a:t>
            </a:r>
            <a:r>
              <a:rPr lang="en-US" sz="1400" dirty="0" err="1" smtClean="0"/>
              <a:t>desain</a:t>
            </a:r>
            <a:r>
              <a:rPr lang="en-US" sz="1400" dirty="0" smtClean="0"/>
              <a:t>  interior,  </a:t>
            </a:r>
            <a:r>
              <a:rPr lang="en-US" sz="1400" dirty="0" err="1" smtClean="0"/>
              <a:t>desain</a:t>
            </a:r>
            <a:r>
              <a:rPr lang="en-US" sz="1400" dirty="0" smtClean="0"/>
              <a:t>  </a:t>
            </a:r>
            <a:br>
              <a:rPr lang="en-US" sz="1400" dirty="0" smtClean="0"/>
            </a:br>
            <a:r>
              <a:rPr lang="en-US" sz="1400" dirty="0" smtClean="0"/>
              <a:t>	</a:t>
            </a:r>
            <a:r>
              <a:rPr lang="en-US" sz="1400" dirty="0" err="1" smtClean="0"/>
              <a:t>produk</a:t>
            </a:r>
            <a:r>
              <a:rPr lang="en-US" sz="1400" dirty="0" smtClean="0"/>
              <a:t>,  </a:t>
            </a:r>
            <a:r>
              <a:rPr lang="en-US" sz="1400" dirty="0" err="1" smtClean="0"/>
              <a:t>desain</a:t>
            </a:r>
            <a:r>
              <a:rPr lang="en-US" sz="1400" dirty="0" smtClean="0"/>
              <a:t>  </a:t>
            </a:r>
            <a:r>
              <a:rPr lang="en-US" sz="1400" dirty="0" err="1" smtClean="0"/>
              <a:t>industri</a:t>
            </a:r>
            <a:r>
              <a:rPr lang="en-US" sz="1400" dirty="0" smtClean="0"/>
              <a:t>,  </a:t>
            </a:r>
            <a:r>
              <a:rPr lang="en-US" sz="1400" dirty="0" err="1" smtClean="0"/>
              <a:t>konsultasi</a:t>
            </a:r>
            <a:r>
              <a:rPr lang="en-US" sz="1400" dirty="0" smtClean="0"/>
              <a:t>  </a:t>
            </a:r>
            <a:r>
              <a:rPr lang="en-US" sz="1400" dirty="0" err="1" smtClean="0"/>
              <a:t>identitas</a:t>
            </a:r>
            <a:r>
              <a:rPr lang="en-US" sz="1400" dirty="0" smtClean="0"/>
              <a:t>  </a:t>
            </a:r>
            <a:r>
              <a:rPr lang="en-US" sz="1400" dirty="0" err="1" smtClean="0"/>
              <a:t>perusahaan</a:t>
            </a:r>
            <a:r>
              <a:rPr lang="en-US" sz="1400" dirty="0" smtClean="0"/>
              <a:t>  </a:t>
            </a:r>
            <a:r>
              <a:rPr lang="en-US" sz="1400" dirty="0" err="1" smtClean="0"/>
              <a:t>dan</a:t>
            </a:r>
            <a:r>
              <a:rPr lang="en-US" sz="1400" dirty="0" smtClean="0"/>
              <a:t>  </a:t>
            </a:r>
            <a:r>
              <a:rPr lang="en-US" sz="1400" dirty="0" err="1" smtClean="0"/>
              <a:t>jasa</a:t>
            </a:r>
            <a:r>
              <a:rPr lang="en-US" sz="1400" dirty="0" smtClean="0"/>
              <a:t>  </a:t>
            </a:r>
            <a:r>
              <a:rPr lang="en-US" sz="1400" dirty="0" err="1" smtClean="0"/>
              <a:t>riset</a:t>
            </a:r>
            <a:r>
              <a:rPr lang="en-US" sz="1400" dirty="0" smtClean="0"/>
              <a:t>  </a:t>
            </a:r>
            <a:r>
              <a:rPr lang="en-US" sz="1400" dirty="0" err="1" smtClean="0"/>
              <a:t>pemasaran</a:t>
            </a:r>
            <a:r>
              <a:rPr lang="en-US" sz="1400" dirty="0" smtClean="0"/>
              <a:t>  </a:t>
            </a:r>
            <a:r>
              <a:rPr lang="en-US" sz="1400" dirty="0" err="1" smtClean="0"/>
              <a:t>serta</a:t>
            </a:r>
            <a:r>
              <a:rPr lang="en-US" sz="1400" dirty="0" smtClean="0"/>
              <a:t>  </a:t>
            </a:r>
            <a:br>
              <a:rPr lang="en-US" sz="1400" dirty="0" smtClean="0"/>
            </a:br>
            <a:r>
              <a:rPr lang="en-US" sz="1400" dirty="0" smtClean="0"/>
              <a:t>	</a:t>
            </a:r>
            <a:r>
              <a:rPr lang="en-US" sz="1400" dirty="0" err="1" smtClean="0"/>
              <a:t>produksi</a:t>
            </a:r>
            <a:r>
              <a:rPr lang="en-US" sz="1400" dirty="0" smtClean="0"/>
              <a:t>  </a:t>
            </a:r>
            <a:r>
              <a:rPr lang="en-US" sz="1400" dirty="0" err="1" smtClean="0"/>
              <a:t>kemasan</a:t>
            </a:r>
            <a:r>
              <a:rPr lang="en-US" sz="1400" dirty="0" smtClean="0"/>
              <a:t>  </a:t>
            </a:r>
            <a:r>
              <a:rPr lang="en-US" sz="1400" dirty="0" err="1" smtClean="0"/>
              <a:t>dan</a:t>
            </a:r>
            <a:r>
              <a:rPr lang="en-US" sz="1400" dirty="0" smtClean="0"/>
              <a:t>  </a:t>
            </a:r>
            <a:r>
              <a:rPr lang="en-US" sz="1400" dirty="0" err="1" smtClean="0"/>
              <a:t>jasa</a:t>
            </a:r>
            <a:r>
              <a:rPr lang="en-US" sz="1400" dirty="0" smtClean="0"/>
              <a:t>  </a:t>
            </a:r>
            <a:r>
              <a:rPr lang="en-US" sz="1400" dirty="0" err="1" smtClean="0"/>
              <a:t>pengepakan</a:t>
            </a:r>
            <a:r>
              <a:rPr lang="en-US" sz="1400" dirty="0" smtClean="0"/>
              <a:t>.  </a:t>
            </a:r>
            <a:endParaRPr lang="id-ID" sz="1400" dirty="0" smtClean="0"/>
          </a:p>
          <a:p>
            <a:pPr>
              <a:buNone/>
            </a:pPr>
            <a:r>
              <a:rPr lang="en-US" sz="1400" dirty="0" smtClean="0"/>
              <a:t>6. 	</a:t>
            </a:r>
            <a:r>
              <a:rPr lang="en-US" sz="1400" dirty="0" err="1" smtClean="0"/>
              <a:t>Fesyen</a:t>
            </a:r>
            <a:r>
              <a:rPr lang="en-US" sz="1400" dirty="0" smtClean="0"/>
              <a:t>:  </a:t>
            </a:r>
            <a:r>
              <a:rPr lang="en-US" sz="1400" dirty="0" err="1" smtClean="0"/>
              <a:t>kegiatan</a:t>
            </a:r>
            <a:r>
              <a:rPr lang="en-US" sz="1400" dirty="0" smtClean="0"/>
              <a:t>  </a:t>
            </a:r>
            <a:r>
              <a:rPr lang="en-US" sz="1400" dirty="0" err="1" smtClean="0"/>
              <a:t>kreatif</a:t>
            </a:r>
            <a:r>
              <a:rPr lang="en-US" sz="1400" dirty="0" smtClean="0"/>
              <a:t>  yang  </a:t>
            </a:r>
            <a:r>
              <a:rPr lang="en-US" sz="1400" dirty="0" err="1" smtClean="0"/>
              <a:t>terkait</a:t>
            </a:r>
            <a:r>
              <a:rPr lang="en-US" sz="1400" dirty="0" smtClean="0"/>
              <a:t>  </a:t>
            </a:r>
            <a:r>
              <a:rPr lang="en-US" sz="1400" dirty="0" err="1" smtClean="0"/>
              <a:t>dengan</a:t>
            </a:r>
            <a:r>
              <a:rPr lang="en-US" sz="1400" dirty="0" smtClean="0"/>
              <a:t>  </a:t>
            </a:r>
            <a:r>
              <a:rPr lang="en-US" sz="1400" dirty="0" err="1" smtClean="0"/>
              <a:t>kreasi</a:t>
            </a:r>
            <a:r>
              <a:rPr lang="en-US" sz="1400" dirty="0" smtClean="0"/>
              <a:t>  </a:t>
            </a:r>
            <a:r>
              <a:rPr lang="en-US" sz="1400" dirty="0" err="1" smtClean="0"/>
              <a:t>desain</a:t>
            </a:r>
            <a:r>
              <a:rPr lang="en-US" sz="1400" dirty="0" smtClean="0"/>
              <a:t>  </a:t>
            </a:r>
            <a:r>
              <a:rPr lang="en-US" sz="1400" dirty="0" err="1" smtClean="0"/>
              <a:t>pakaian</a:t>
            </a:r>
            <a:r>
              <a:rPr lang="en-US" sz="1400" dirty="0" smtClean="0"/>
              <a:t>,  </a:t>
            </a:r>
            <a:r>
              <a:rPr lang="en-US" sz="1400" dirty="0" err="1" smtClean="0"/>
              <a:t>desain</a:t>
            </a:r>
            <a:r>
              <a:rPr lang="en-US" sz="1400" dirty="0" smtClean="0"/>
              <a:t>  alas  kaki,  </a:t>
            </a:r>
            <a:r>
              <a:rPr lang="en-US" sz="1400" dirty="0" err="1" smtClean="0"/>
              <a:t>dan</a:t>
            </a:r>
            <a:r>
              <a:rPr lang="en-US" sz="1400" dirty="0" smtClean="0"/>
              <a:t>  </a:t>
            </a:r>
            <a:br>
              <a:rPr lang="en-US" sz="1400" dirty="0" smtClean="0"/>
            </a:br>
            <a:r>
              <a:rPr lang="en-US" sz="1400" dirty="0" smtClean="0"/>
              <a:t>	</a:t>
            </a:r>
            <a:r>
              <a:rPr lang="en-US" sz="1400" dirty="0" err="1" smtClean="0"/>
              <a:t>desain</a:t>
            </a:r>
            <a:r>
              <a:rPr lang="en-US" sz="1400" dirty="0" smtClean="0"/>
              <a:t>  </a:t>
            </a:r>
            <a:r>
              <a:rPr lang="en-US" sz="1400" dirty="0" err="1" smtClean="0"/>
              <a:t>aksesoris</a:t>
            </a:r>
            <a:r>
              <a:rPr lang="en-US" sz="1400" dirty="0" smtClean="0"/>
              <a:t>  mode  </a:t>
            </a:r>
            <a:r>
              <a:rPr lang="en-US" sz="1400" dirty="0" err="1" smtClean="0"/>
              <a:t>lainnya</a:t>
            </a:r>
            <a:r>
              <a:rPr lang="en-US" sz="1400" dirty="0" smtClean="0"/>
              <a:t>,  </a:t>
            </a:r>
            <a:r>
              <a:rPr lang="en-US" sz="1400" dirty="0" err="1" smtClean="0"/>
              <a:t>produksi</a:t>
            </a:r>
            <a:r>
              <a:rPr lang="en-US" sz="1400" dirty="0" smtClean="0"/>
              <a:t>  </a:t>
            </a:r>
            <a:r>
              <a:rPr lang="en-US" sz="1400" dirty="0" err="1" smtClean="0"/>
              <a:t>pakaian</a:t>
            </a:r>
            <a:r>
              <a:rPr lang="en-US" sz="1400" dirty="0" smtClean="0"/>
              <a:t>  mode  </a:t>
            </a:r>
            <a:r>
              <a:rPr lang="en-US" sz="1400" dirty="0" err="1" smtClean="0"/>
              <a:t>dan</a:t>
            </a:r>
            <a:r>
              <a:rPr lang="en-US" sz="1400" dirty="0" smtClean="0"/>
              <a:t>  </a:t>
            </a:r>
            <a:r>
              <a:rPr lang="en-US" sz="1400" dirty="0" err="1" smtClean="0"/>
              <a:t>aksesorisnya</a:t>
            </a:r>
            <a:r>
              <a:rPr lang="en-US" sz="1400" dirty="0" smtClean="0"/>
              <a:t>,  </a:t>
            </a:r>
            <a:r>
              <a:rPr lang="en-US" sz="1400" dirty="0" err="1" smtClean="0"/>
              <a:t>konsultansi</a:t>
            </a:r>
            <a:r>
              <a:rPr lang="en-US" sz="1400" dirty="0" smtClean="0"/>
              <a:t>  </a:t>
            </a:r>
            <a:br>
              <a:rPr lang="en-US" sz="1400" dirty="0" smtClean="0"/>
            </a:br>
            <a:r>
              <a:rPr lang="en-US" sz="1400" dirty="0" smtClean="0"/>
              <a:t>	</a:t>
            </a:r>
            <a:r>
              <a:rPr lang="en-US" sz="1400" dirty="0" err="1" smtClean="0"/>
              <a:t>lini</a:t>
            </a:r>
            <a:r>
              <a:rPr lang="en-US" sz="1400" dirty="0" smtClean="0"/>
              <a:t>  </a:t>
            </a:r>
            <a:r>
              <a:rPr lang="en-US" sz="1400" dirty="0" err="1" smtClean="0"/>
              <a:t>produk</a:t>
            </a:r>
            <a:r>
              <a:rPr lang="en-US" sz="1400" dirty="0" smtClean="0"/>
              <a:t>  </a:t>
            </a:r>
            <a:r>
              <a:rPr lang="en-US" sz="1400" dirty="0" err="1" smtClean="0"/>
              <a:t>fesyen</a:t>
            </a:r>
            <a:r>
              <a:rPr lang="en-US" sz="1400" dirty="0" smtClean="0"/>
              <a:t>,  </a:t>
            </a:r>
            <a:r>
              <a:rPr lang="en-US" sz="1400" dirty="0" err="1" smtClean="0"/>
              <a:t>serta</a:t>
            </a:r>
            <a:r>
              <a:rPr lang="en-US" sz="1400" dirty="0" smtClean="0"/>
              <a:t>  </a:t>
            </a:r>
            <a:r>
              <a:rPr lang="en-US" sz="1400" dirty="0" err="1" smtClean="0"/>
              <a:t>distribusi</a:t>
            </a:r>
            <a:r>
              <a:rPr lang="en-US" sz="1400" dirty="0" smtClean="0"/>
              <a:t>  </a:t>
            </a:r>
            <a:r>
              <a:rPr lang="en-US" sz="1400" dirty="0" err="1" smtClean="0"/>
              <a:t>produk</a:t>
            </a:r>
            <a:r>
              <a:rPr lang="en-US" sz="1400" dirty="0" smtClean="0"/>
              <a:t>  </a:t>
            </a:r>
            <a:r>
              <a:rPr lang="en-US" sz="1400" dirty="0" err="1" smtClean="0"/>
              <a:t>fesyen</a:t>
            </a:r>
            <a:r>
              <a:rPr lang="en-US" sz="1400" dirty="0" smtClean="0"/>
              <a:t>.  </a:t>
            </a:r>
            <a:endParaRPr lang="id-ID" sz="1400" dirty="0" smtClean="0"/>
          </a:p>
          <a:p>
            <a:pPr>
              <a:buNone/>
            </a:pPr>
            <a:r>
              <a:rPr lang="en-US" sz="1400" dirty="0" smtClean="0"/>
              <a:t>7. 	Video,  Film  </a:t>
            </a:r>
            <a:r>
              <a:rPr lang="en-US" sz="1400" dirty="0" err="1" smtClean="0"/>
              <a:t>dan</a:t>
            </a:r>
            <a:r>
              <a:rPr lang="en-US" sz="1400" dirty="0" smtClean="0"/>
              <a:t>  </a:t>
            </a:r>
            <a:r>
              <a:rPr lang="en-US" sz="1400" dirty="0" err="1" smtClean="0"/>
              <a:t>Fotografi</a:t>
            </a:r>
            <a:r>
              <a:rPr lang="en-US" sz="1400" dirty="0" smtClean="0"/>
              <a:t>:  </a:t>
            </a:r>
            <a:r>
              <a:rPr lang="en-US" sz="1400" dirty="0" err="1" smtClean="0"/>
              <a:t>kegiatan</a:t>
            </a:r>
            <a:r>
              <a:rPr lang="en-US" sz="1400" dirty="0" smtClean="0"/>
              <a:t>  </a:t>
            </a:r>
            <a:r>
              <a:rPr lang="en-US" sz="1400" dirty="0" err="1" smtClean="0"/>
              <a:t>kreatif</a:t>
            </a:r>
            <a:r>
              <a:rPr lang="en-US" sz="1400" dirty="0" smtClean="0"/>
              <a:t>  yang  </a:t>
            </a:r>
            <a:r>
              <a:rPr lang="en-US" sz="1400" dirty="0" err="1" smtClean="0"/>
              <a:t>terkait</a:t>
            </a:r>
            <a:r>
              <a:rPr lang="en-US" sz="1400" dirty="0" smtClean="0"/>
              <a:t>  </a:t>
            </a:r>
            <a:r>
              <a:rPr lang="en-US" sz="1400" dirty="0" err="1" smtClean="0"/>
              <a:t>dengan</a:t>
            </a:r>
            <a:r>
              <a:rPr lang="en-US" sz="1400" dirty="0" smtClean="0"/>
              <a:t>  </a:t>
            </a:r>
            <a:r>
              <a:rPr lang="en-US" sz="1400" dirty="0" err="1" smtClean="0"/>
              <a:t>kreasi</a:t>
            </a:r>
            <a:r>
              <a:rPr lang="en-US" sz="1400" dirty="0" smtClean="0"/>
              <a:t>  </a:t>
            </a:r>
            <a:r>
              <a:rPr lang="en-US" sz="1400" dirty="0" err="1" smtClean="0"/>
              <a:t>produksi</a:t>
            </a:r>
            <a:r>
              <a:rPr lang="en-US" sz="1400" dirty="0" smtClean="0"/>
              <a:t>  video,  </a:t>
            </a:r>
            <a:br>
              <a:rPr lang="en-US" sz="1400" dirty="0" smtClean="0"/>
            </a:br>
            <a:r>
              <a:rPr lang="en-US" sz="1400" dirty="0" smtClean="0"/>
              <a:t>	film,  </a:t>
            </a:r>
            <a:r>
              <a:rPr lang="en-US" sz="1400" dirty="0" err="1" smtClean="0"/>
              <a:t>dan</a:t>
            </a:r>
            <a:r>
              <a:rPr lang="en-US" sz="1400" dirty="0" smtClean="0"/>
              <a:t>  </a:t>
            </a:r>
            <a:r>
              <a:rPr lang="en-US" sz="1400" dirty="0" err="1" smtClean="0"/>
              <a:t>jasa</a:t>
            </a:r>
            <a:r>
              <a:rPr lang="en-US" sz="1400" dirty="0" smtClean="0"/>
              <a:t>  </a:t>
            </a:r>
            <a:r>
              <a:rPr lang="en-US" sz="1400" dirty="0" err="1" smtClean="0"/>
              <a:t>fotografi</a:t>
            </a:r>
            <a:r>
              <a:rPr lang="en-US" sz="1400" dirty="0" smtClean="0"/>
              <a:t>,  </a:t>
            </a:r>
            <a:r>
              <a:rPr lang="en-US" sz="1400" dirty="0" err="1" smtClean="0"/>
              <a:t>serta</a:t>
            </a:r>
            <a:r>
              <a:rPr lang="en-US" sz="1400" dirty="0" smtClean="0"/>
              <a:t>  </a:t>
            </a:r>
            <a:r>
              <a:rPr lang="en-US" sz="1400" dirty="0" err="1" smtClean="0"/>
              <a:t>distribusi</a:t>
            </a:r>
            <a:r>
              <a:rPr lang="en-US" sz="1400" dirty="0" smtClean="0"/>
              <a:t>  </a:t>
            </a:r>
            <a:r>
              <a:rPr lang="en-US" sz="1400" dirty="0" err="1" smtClean="0"/>
              <a:t>rekaman</a:t>
            </a:r>
            <a:r>
              <a:rPr lang="en-US" sz="1400" dirty="0" smtClean="0"/>
              <a:t>  video  </a:t>
            </a:r>
            <a:r>
              <a:rPr lang="en-US" sz="1400" dirty="0" err="1" smtClean="0"/>
              <a:t>dan</a:t>
            </a:r>
            <a:r>
              <a:rPr lang="en-US" sz="1400" dirty="0" smtClean="0"/>
              <a:t>  film.  </a:t>
            </a:r>
            <a:r>
              <a:rPr lang="en-US" sz="1400" dirty="0" err="1" smtClean="0"/>
              <a:t>Termasuk</a:t>
            </a:r>
            <a:r>
              <a:rPr lang="en-US" sz="1400" dirty="0" smtClean="0"/>
              <a:t>  </a:t>
            </a:r>
            <a:r>
              <a:rPr lang="en-US" sz="1400" dirty="0" err="1" smtClean="0"/>
              <a:t>di</a:t>
            </a:r>
            <a:r>
              <a:rPr lang="en-US" sz="1400" dirty="0" smtClean="0"/>
              <a:t>  </a:t>
            </a:r>
            <a:r>
              <a:rPr lang="en-US" sz="1400" dirty="0" err="1" smtClean="0"/>
              <a:t>dalamnya</a:t>
            </a:r>
            <a:r>
              <a:rPr lang="en-US" sz="1400" dirty="0" smtClean="0"/>
              <a:t>  	</a:t>
            </a:r>
            <a:r>
              <a:rPr lang="en-US" sz="1400" dirty="0" err="1" smtClean="0"/>
              <a:t>penulisan</a:t>
            </a:r>
            <a:r>
              <a:rPr lang="en-US" sz="1400" dirty="0" smtClean="0"/>
              <a:t>  </a:t>
            </a:r>
            <a:r>
              <a:rPr lang="en-US" sz="1400" dirty="0" err="1" smtClean="0"/>
              <a:t>skrip</a:t>
            </a:r>
            <a:r>
              <a:rPr lang="en-US" sz="1400" dirty="0" smtClean="0"/>
              <a:t>,  dubbing  film,  </a:t>
            </a:r>
            <a:r>
              <a:rPr lang="en-US" sz="1400" dirty="0" err="1" smtClean="0"/>
              <a:t>sinematografi</a:t>
            </a:r>
            <a:r>
              <a:rPr lang="en-US" sz="1400" dirty="0" smtClean="0"/>
              <a:t>,  </a:t>
            </a:r>
            <a:r>
              <a:rPr lang="en-US" sz="1400" dirty="0" err="1" smtClean="0"/>
              <a:t>sinetron</a:t>
            </a:r>
            <a:r>
              <a:rPr lang="en-US" sz="1400" dirty="0" smtClean="0"/>
              <a:t>,  </a:t>
            </a:r>
            <a:r>
              <a:rPr lang="en-US" sz="1400" dirty="0" err="1" smtClean="0"/>
              <a:t>dan</a:t>
            </a:r>
            <a:r>
              <a:rPr lang="en-US" sz="1400" dirty="0" smtClean="0"/>
              <a:t>  </a:t>
            </a:r>
            <a:r>
              <a:rPr lang="en-US" sz="1400" dirty="0" err="1" smtClean="0"/>
              <a:t>eksibisi</a:t>
            </a:r>
            <a:r>
              <a:rPr lang="en-US" sz="1400" dirty="0" smtClean="0"/>
              <a:t>  film.  </a:t>
            </a:r>
          </a:p>
          <a:p>
            <a:pPr>
              <a:buNone/>
            </a:pPr>
            <a:r>
              <a:rPr lang="en-US" sz="1400" dirty="0" smtClean="0"/>
              <a:t>8. 	</a:t>
            </a:r>
            <a:r>
              <a:rPr lang="en-US" sz="1400" dirty="0" err="1" smtClean="0"/>
              <a:t>Permainan</a:t>
            </a:r>
            <a:r>
              <a:rPr lang="en-US" sz="1400" dirty="0" smtClean="0"/>
              <a:t>  </a:t>
            </a:r>
            <a:r>
              <a:rPr lang="en-US" sz="1400" dirty="0" err="1" smtClean="0"/>
              <a:t>Interaktif</a:t>
            </a:r>
            <a:r>
              <a:rPr lang="en-US" sz="1400" dirty="0" smtClean="0"/>
              <a:t>:  </a:t>
            </a:r>
            <a:r>
              <a:rPr lang="en-US" sz="1400" dirty="0" err="1" smtClean="0"/>
              <a:t>kegiatan</a:t>
            </a:r>
            <a:r>
              <a:rPr lang="en-US" sz="1400" dirty="0" smtClean="0"/>
              <a:t>  </a:t>
            </a:r>
            <a:r>
              <a:rPr lang="en-US" sz="1400" dirty="0" err="1" smtClean="0"/>
              <a:t>kreatif</a:t>
            </a:r>
            <a:r>
              <a:rPr lang="en-US" sz="1400" dirty="0" smtClean="0"/>
              <a:t>  yang  </a:t>
            </a:r>
            <a:r>
              <a:rPr lang="en-US" sz="1400" dirty="0" err="1" smtClean="0"/>
              <a:t>berkaitan</a:t>
            </a:r>
            <a:r>
              <a:rPr lang="en-US" sz="1400" dirty="0" smtClean="0"/>
              <a:t>  </a:t>
            </a:r>
            <a:r>
              <a:rPr lang="en-US" sz="1400" dirty="0" err="1" smtClean="0"/>
              <a:t>dengan</a:t>
            </a:r>
            <a:r>
              <a:rPr lang="en-US" sz="1400" dirty="0" smtClean="0"/>
              <a:t>  </a:t>
            </a:r>
            <a:r>
              <a:rPr lang="en-US" sz="1400" dirty="0" err="1" smtClean="0"/>
              <a:t>kreasi</a:t>
            </a:r>
            <a:r>
              <a:rPr lang="en-US" sz="1400" dirty="0" smtClean="0"/>
              <a:t>,  </a:t>
            </a:r>
            <a:r>
              <a:rPr lang="en-US" sz="1400" dirty="0" err="1" smtClean="0"/>
              <a:t>produksi</a:t>
            </a:r>
            <a:r>
              <a:rPr lang="en-US" sz="1400" dirty="0" smtClean="0"/>
              <a:t>,  </a:t>
            </a:r>
            <a:r>
              <a:rPr lang="en-US" sz="1400" dirty="0" err="1" smtClean="0"/>
              <a:t>dan</a:t>
            </a:r>
            <a:r>
              <a:rPr lang="en-US" sz="1400" dirty="0" smtClean="0"/>
              <a:t>  </a:t>
            </a:r>
            <a:br>
              <a:rPr lang="en-US" sz="1400" dirty="0" smtClean="0"/>
            </a:br>
            <a:r>
              <a:rPr lang="en-US" sz="1400" dirty="0" smtClean="0"/>
              <a:t>	</a:t>
            </a:r>
            <a:r>
              <a:rPr lang="en-US" sz="1400" dirty="0" err="1" smtClean="0"/>
              <a:t>distribusi</a:t>
            </a:r>
            <a:r>
              <a:rPr lang="en-US" sz="1400" dirty="0" smtClean="0"/>
              <a:t>   </a:t>
            </a:r>
            <a:r>
              <a:rPr lang="en-US" sz="1400" dirty="0" err="1" smtClean="0"/>
              <a:t>permainan</a:t>
            </a:r>
            <a:r>
              <a:rPr lang="en-US" sz="1400" dirty="0" smtClean="0"/>
              <a:t>  </a:t>
            </a:r>
            <a:r>
              <a:rPr lang="en-US" sz="1400" dirty="0" err="1" smtClean="0"/>
              <a:t>komputer</a:t>
            </a:r>
            <a:r>
              <a:rPr lang="en-US" sz="1400" dirty="0" smtClean="0"/>
              <a:t>  </a:t>
            </a:r>
            <a:r>
              <a:rPr lang="en-US" sz="1400" dirty="0" err="1" smtClean="0"/>
              <a:t>dan</a:t>
            </a:r>
            <a:r>
              <a:rPr lang="en-US" sz="1400" dirty="0" smtClean="0"/>
              <a:t>  video  yang  </a:t>
            </a:r>
            <a:r>
              <a:rPr lang="en-US" sz="1400" dirty="0" err="1" smtClean="0"/>
              <a:t>bersifat</a:t>
            </a:r>
            <a:r>
              <a:rPr lang="en-US" sz="1400" dirty="0" smtClean="0"/>
              <a:t>  </a:t>
            </a:r>
            <a:r>
              <a:rPr lang="en-US" sz="1400" dirty="0" err="1" smtClean="0"/>
              <a:t>hiburan</a:t>
            </a:r>
            <a:r>
              <a:rPr lang="en-US" sz="1400" dirty="0" smtClean="0"/>
              <a:t>,  </a:t>
            </a:r>
            <a:r>
              <a:rPr lang="en-US" sz="1400" dirty="0" err="1" smtClean="0"/>
              <a:t>ketangkasan</a:t>
            </a:r>
            <a:r>
              <a:rPr lang="en-US" sz="1400" dirty="0" smtClean="0"/>
              <a:t>,  </a:t>
            </a:r>
            <a:r>
              <a:rPr lang="en-US" sz="1400" dirty="0" err="1" smtClean="0"/>
              <a:t>dan</a:t>
            </a:r>
            <a:r>
              <a:rPr lang="en-US" sz="1400" dirty="0" smtClean="0"/>
              <a:t>  </a:t>
            </a:r>
            <a:br>
              <a:rPr lang="en-US" sz="1400" dirty="0" smtClean="0"/>
            </a:br>
            <a:r>
              <a:rPr lang="en-US" sz="1400" dirty="0" smtClean="0"/>
              <a:t>	</a:t>
            </a:r>
            <a:r>
              <a:rPr lang="en-US" sz="1400" dirty="0" err="1" smtClean="0"/>
              <a:t>edukasi</a:t>
            </a:r>
            <a:r>
              <a:rPr lang="en-US" sz="1400" dirty="0" smtClean="0"/>
              <a:t>.  </a:t>
            </a:r>
            <a:r>
              <a:rPr lang="en-US" sz="1400" dirty="0" err="1" smtClean="0"/>
              <a:t>Subsektor</a:t>
            </a:r>
            <a:r>
              <a:rPr lang="en-US" sz="1400" dirty="0" smtClean="0"/>
              <a:t>  </a:t>
            </a:r>
            <a:r>
              <a:rPr lang="en-US" sz="1400" dirty="0" err="1" smtClean="0"/>
              <a:t>permainan</a:t>
            </a:r>
            <a:r>
              <a:rPr lang="en-US" sz="1400" dirty="0" smtClean="0"/>
              <a:t>  </a:t>
            </a:r>
            <a:r>
              <a:rPr lang="en-US" sz="1400" dirty="0" err="1" smtClean="0"/>
              <a:t>interaktif</a:t>
            </a:r>
            <a:r>
              <a:rPr lang="en-US" sz="1400" dirty="0" smtClean="0"/>
              <a:t>  </a:t>
            </a:r>
            <a:r>
              <a:rPr lang="en-US" sz="1400" dirty="0" err="1" smtClean="0"/>
              <a:t>bukan</a:t>
            </a:r>
            <a:r>
              <a:rPr lang="en-US" sz="1400" dirty="0" smtClean="0"/>
              <a:t>  </a:t>
            </a:r>
            <a:r>
              <a:rPr lang="en-US" sz="1400" dirty="0" err="1" smtClean="0"/>
              <a:t>didominasi</a:t>
            </a:r>
            <a:r>
              <a:rPr lang="en-US" sz="1400" dirty="0" smtClean="0"/>
              <a:t>  </a:t>
            </a:r>
            <a:r>
              <a:rPr lang="en-US" sz="1400" dirty="0" err="1" smtClean="0"/>
              <a:t>sebagai</a:t>
            </a:r>
            <a:r>
              <a:rPr lang="en-US" sz="1400" dirty="0" smtClean="0"/>
              <a:t>  </a:t>
            </a:r>
            <a:r>
              <a:rPr lang="en-US" sz="1400" dirty="0" err="1" smtClean="0"/>
              <a:t>hiburan</a:t>
            </a:r>
            <a:r>
              <a:rPr lang="en-US" sz="1400" dirty="0" smtClean="0"/>
              <a:t>  </a:t>
            </a:r>
            <a:r>
              <a:rPr lang="en-US" sz="1400" dirty="0" err="1" smtClean="0"/>
              <a:t>semata‐mata</a:t>
            </a:r>
            <a:r>
              <a:rPr lang="en-US" sz="1400" dirty="0" smtClean="0"/>
              <a:t>  </a:t>
            </a:r>
            <a:br>
              <a:rPr lang="en-US" sz="1400" dirty="0" smtClean="0"/>
            </a:br>
            <a:r>
              <a:rPr lang="en-US" sz="1400" dirty="0" smtClean="0"/>
              <a:t>	</a:t>
            </a:r>
            <a:r>
              <a:rPr lang="en-US" sz="1400" dirty="0" err="1" smtClean="0"/>
              <a:t>tetapi</a:t>
            </a:r>
            <a:r>
              <a:rPr lang="en-US" sz="1400" dirty="0" smtClean="0"/>
              <a:t>  </a:t>
            </a:r>
            <a:r>
              <a:rPr lang="en-US" sz="1400" dirty="0" err="1" smtClean="0"/>
              <a:t>juga</a:t>
            </a:r>
            <a:r>
              <a:rPr lang="en-US" sz="1400" dirty="0" smtClean="0"/>
              <a:t>  </a:t>
            </a:r>
            <a:r>
              <a:rPr lang="en-US" sz="1400" dirty="0" err="1" smtClean="0"/>
              <a:t>sebagai</a:t>
            </a:r>
            <a:r>
              <a:rPr lang="en-US" sz="1400" dirty="0" smtClean="0"/>
              <a:t>  </a:t>
            </a:r>
            <a:r>
              <a:rPr lang="en-US" sz="1400" dirty="0" err="1" smtClean="0"/>
              <a:t>alat</a:t>
            </a:r>
            <a:r>
              <a:rPr lang="en-US" sz="1400" dirty="0" smtClean="0"/>
              <a:t>  bantu  </a:t>
            </a:r>
            <a:r>
              <a:rPr lang="en-US" sz="1400" dirty="0" err="1" smtClean="0"/>
              <a:t>pembelajaran</a:t>
            </a:r>
            <a:r>
              <a:rPr lang="en-US" sz="1400" dirty="0" smtClean="0"/>
              <a:t>  </a:t>
            </a:r>
            <a:r>
              <a:rPr lang="en-US" sz="1400" dirty="0" err="1" smtClean="0"/>
              <a:t>atau</a:t>
            </a:r>
            <a:r>
              <a:rPr lang="en-US" sz="1400" dirty="0" smtClean="0"/>
              <a:t>  </a:t>
            </a:r>
            <a:r>
              <a:rPr lang="en-US" sz="1400" dirty="0" err="1" smtClean="0"/>
              <a:t>edukasi</a:t>
            </a:r>
            <a:r>
              <a:rPr lang="en-US" sz="1400" dirty="0" smtClean="0"/>
              <a:t>.  </a:t>
            </a:r>
            <a:endParaRPr lang="id-ID" sz="1400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F0530-581A-42D5-A378-B256B94A0199}" type="datetime1">
              <a:rPr lang="id-ID" smtClean="0"/>
              <a:pPr/>
              <a:t>22/10/2013</a:t>
            </a:fld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BEBE7-4ED7-43DA-836B-773989A426C8}" type="slidenum">
              <a:rPr lang="id-ID" smtClean="0"/>
              <a:pPr/>
              <a:t>30</a:t>
            </a:fld>
            <a:endParaRPr lang="id-ID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46177"/>
            <a:ext cx="8229600" cy="4525963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n-US" sz="1400" dirty="0" smtClean="0"/>
              <a:t>9.	</a:t>
            </a:r>
            <a:r>
              <a:rPr lang="en-US" sz="1400" dirty="0" err="1" smtClean="0"/>
              <a:t>Musik</a:t>
            </a:r>
            <a:r>
              <a:rPr lang="en-US" sz="1400" dirty="0" smtClean="0"/>
              <a:t>:   </a:t>
            </a:r>
            <a:r>
              <a:rPr lang="en-US" sz="1400" dirty="0" err="1" smtClean="0"/>
              <a:t>kegiatan</a:t>
            </a:r>
            <a:r>
              <a:rPr lang="en-US" sz="1400" dirty="0" smtClean="0"/>
              <a:t>   </a:t>
            </a:r>
            <a:r>
              <a:rPr lang="en-US" sz="1400" dirty="0" err="1" smtClean="0"/>
              <a:t>kreatif</a:t>
            </a:r>
            <a:r>
              <a:rPr lang="en-US" sz="1400" dirty="0" smtClean="0"/>
              <a:t>   yang   </a:t>
            </a:r>
            <a:r>
              <a:rPr lang="en-US" sz="1400" dirty="0" err="1" smtClean="0"/>
              <a:t>berkaitan</a:t>
            </a:r>
            <a:r>
              <a:rPr lang="en-US" sz="1400" dirty="0" smtClean="0"/>
              <a:t>   </a:t>
            </a:r>
            <a:r>
              <a:rPr lang="en-US" sz="1400" dirty="0" err="1" smtClean="0"/>
              <a:t>dengan</a:t>
            </a:r>
            <a:r>
              <a:rPr lang="en-US" sz="1400" dirty="0" smtClean="0"/>
              <a:t>   </a:t>
            </a:r>
            <a:r>
              <a:rPr lang="en-US" sz="1400" dirty="0" err="1" smtClean="0"/>
              <a:t>kreasi</a:t>
            </a:r>
            <a:r>
              <a:rPr lang="en-US" sz="1400" dirty="0" smtClean="0"/>
              <a:t>/</a:t>
            </a:r>
            <a:r>
              <a:rPr lang="en-US" sz="1400" dirty="0" err="1" smtClean="0"/>
              <a:t>komposisi</a:t>
            </a:r>
            <a:r>
              <a:rPr lang="en-US" sz="1400" dirty="0" smtClean="0"/>
              <a:t>,   </a:t>
            </a:r>
            <a:r>
              <a:rPr lang="en-US" sz="1400" dirty="0" err="1" smtClean="0"/>
              <a:t>pertunjukan</a:t>
            </a:r>
            <a:r>
              <a:rPr lang="en-US" sz="1400" dirty="0" smtClean="0"/>
              <a:t>, </a:t>
            </a:r>
            <a:endParaRPr lang="id-ID" sz="1400" dirty="0" smtClean="0"/>
          </a:p>
          <a:p>
            <a:pPr>
              <a:buNone/>
            </a:pPr>
            <a:r>
              <a:rPr lang="id-ID" sz="1400" dirty="0" smtClean="0"/>
              <a:t>                        </a:t>
            </a:r>
            <a:r>
              <a:rPr lang="en-US" sz="1400" dirty="0" err="1" smtClean="0"/>
              <a:t>reproduksi</a:t>
            </a:r>
            <a:r>
              <a:rPr lang="en-US" sz="1400" dirty="0" smtClean="0"/>
              <a:t>,  </a:t>
            </a:r>
            <a:r>
              <a:rPr lang="en-US" sz="1400" dirty="0" err="1" smtClean="0"/>
              <a:t>dan</a:t>
            </a:r>
            <a:r>
              <a:rPr lang="en-US" sz="1400" dirty="0" smtClean="0"/>
              <a:t>  </a:t>
            </a:r>
            <a:r>
              <a:rPr lang="en-US" sz="1400" dirty="0" err="1" smtClean="0"/>
              <a:t>distribusi</a:t>
            </a:r>
            <a:r>
              <a:rPr lang="en-US" sz="1400" dirty="0" smtClean="0"/>
              <a:t>  </a:t>
            </a:r>
            <a:r>
              <a:rPr lang="en-US" sz="1400" dirty="0" err="1" smtClean="0"/>
              <a:t>dari</a:t>
            </a:r>
            <a:r>
              <a:rPr lang="en-US" sz="1400" dirty="0" smtClean="0"/>
              <a:t>  </a:t>
            </a:r>
            <a:r>
              <a:rPr lang="en-US" sz="1400" dirty="0" err="1" smtClean="0"/>
              <a:t>rekaman</a:t>
            </a:r>
            <a:r>
              <a:rPr lang="en-US" sz="1400" dirty="0" smtClean="0"/>
              <a:t>  </a:t>
            </a:r>
            <a:r>
              <a:rPr lang="en-US" sz="1400" dirty="0" err="1" smtClean="0"/>
              <a:t>suara</a:t>
            </a:r>
            <a:r>
              <a:rPr lang="en-US" sz="1400" dirty="0" smtClean="0"/>
              <a:t>. </a:t>
            </a:r>
            <a:endParaRPr lang="id-ID" sz="1400" dirty="0" smtClean="0"/>
          </a:p>
          <a:p>
            <a:pPr>
              <a:buNone/>
            </a:pPr>
            <a:r>
              <a:rPr lang="en-US" sz="1400" dirty="0" smtClean="0"/>
              <a:t>10. </a:t>
            </a:r>
            <a:r>
              <a:rPr lang="id-ID" sz="1400" dirty="0" smtClean="0"/>
              <a:t>       </a:t>
            </a:r>
            <a:r>
              <a:rPr lang="en-US" sz="1400" dirty="0" err="1" smtClean="0"/>
              <a:t>Seni</a:t>
            </a:r>
            <a:r>
              <a:rPr lang="en-US" sz="1400" dirty="0" smtClean="0"/>
              <a:t>  </a:t>
            </a:r>
            <a:r>
              <a:rPr lang="en-US" sz="1400" dirty="0" err="1" smtClean="0"/>
              <a:t>Pertunjukan</a:t>
            </a:r>
            <a:r>
              <a:rPr lang="en-US" sz="1400" dirty="0" smtClean="0"/>
              <a:t>:  </a:t>
            </a:r>
            <a:r>
              <a:rPr lang="en-US" sz="1400" dirty="0" err="1" smtClean="0"/>
              <a:t>kegiatan</a:t>
            </a:r>
            <a:r>
              <a:rPr lang="en-US" sz="1400" dirty="0" smtClean="0"/>
              <a:t>  </a:t>
            </a:r>
            <a:r>
              <a:rPr lang="en-US" sz="1400" dirty="0" err="1" smtClean="0"/>
              <a:t>kreatif</a:t>
            </a:r>
            <a:r>
              <a:rPr lang="en-US" sz="1400" dirty="0" smtClean="0"/>
              <a:t>  yang  </a:t>
            </a:r>
            <a:r>
              <a:rPr lang="en-US" sz="1400" dirty="0" err="1" smtClean="0"/>
              <a:t>berkaitan</a:t>
            </a:r>
            <a:r>
              <a:rPr lang="en-US" sz="1400" dirty="0" smtClean="0"/>
              <a:t>  </a:t>
            </a:r>
            <a:r>
              <a:rPr lang="en-US" sz="1400" dirty="0" err="1" smtClean="0"/>
              <a:t>dengan</a:t>
            </a:r>
            <a:r>
              <a:rPr lang="en-US" sz="1400" dirty="0" smtClean="0"/>
              <a:t>  </a:t>
            </a:r>
            <a:r>
              <a:rPr lang="en-US" sz="1400" dirty="0" err="1" smtClean="0"/>
              <a:t>usaha</a:t>
            </a:r>
            <a:r>
              <a:rPr lang="en-US" sz="1400" dirty="0" smtClean="0"/>
              <a:t>  </a:t>
            </a:r>
            <a:r>
              <a:rPr lang="en-US" sz="1400" dirty="0" err="1" smtClean="0"/>
              <a:t>pengembangan</a:t>
            </a:r>
            <a:r>
              <a:rPr lang="en-US" sz="1400" dirty="0" smtClean="0"/>
              <a:t>  </a:t>
            </a:r>
            <a:r>
              <a:rPr lang="en-US" sz="1400" dirty="0" err="1" smtClean="0"/>
              <a:t>konten</a:t>
            </a:r>
            <a:r>
              <a:rPr lang="en-US" sz="1400" dirty="0" smtClean="0"/>
              <a:t>,  </a:t>
            </a:r>
            <a:br>
              <a:rPr lang="en-US" sz="1400" dirty="0" smtClean="0"/>
            </a:br>
            <a:r>
              <a:rPr lang="en-US" sz="1400" dirty="0" smtClean="0"/>
              <a:t>	</a:t>
            </a:r>
            <a:r>
              <a:rPr lang="en-US" sz="1400" dirty="0" err="1" smtClean="0"/>
              <a:t>produksi</a:t>
            </a:r>
            <a:r>
              <a:rPr lang="en-US" sz="1400" dirty="0" smtClean="0"/>
              <a:t>  </a:t>
            </a:r>
            <a:r>
              <a:rPr lang="en-US" sz="1400" dirty="0" err="1" smtClean="0"/>
              <a:t>pertunjukan</a:t>
            </a:r>
            <a:r>
              <a:rPr lang="en-US" sz="1400" dirty="0" smtClean="0"/>
              <a:t>  (</a:t>
            </a:r>
            <a:r>
              <a:rPr lang="en-US" sz="1400" dirty="0" err="1" smtClean="0"/>
              <a:t>misal</a:t>
            </a:r>
            <a:r>
              <a:rPr lang="en-US" sz="1400" dirty="0" smtClean="0"/>
              <a:t>:  </a:t>
            </a:r>
            <a:r>
              <a:rPr lang="en-US" sz="1400" dirty="0" err="1" smtClean="0"/>
              <a:t>pertunjukan</a:t>
            </a:r>
            <a:r>
              <a:rPr lang="en-US" sz="1400" dirty="0" smtClean="0"/>
              <a:t>  </a:t>
            </a:r>
            <a:r>
              <a:rPr lang="en-US" sz="1400" dirty="0" err="1" smtClean="0"/>
              <a:t>balet</a:t>
            </a:r>
            <a:r>
              <a:rPr lang="en-US" sz="1400" dirty="0" smtClean="0"/>
              <a:t>,  </a:t>
            </a:r>
            <a:r>
              <a:rPr lang="en-US" sz="1400" dirty="0" err="1" smtClean="0"/>
              <a:t>tarian</a:t>
            </a:r>
            <a:r>
              <a:rPr lang="en-US" sz="1400" dirty="0" smtClean="0"/>
              <a:t>  </a:t>
            </a:r>
            <a:r>
              <a:rPr lang="en-US" sz="1400" dirty="0" err="1" smtClean="0"/>
              <a:t>tradisional</a:t>
            </a:r>
            <a:r>
              <a:rPr lang="en-US" sz="1400" dirty="0" smtClean="0"/>
              <a:t>,  </a:t>
            </a:r>
            <a:r>
              <a:rPr lang="en-US" sz="1400" dirty="0" err="1" smtClean="0"/>
              <a:t>tarian</a:t>
            </a:r>
            <a:r>
              <a:rPr lang="en-US" sz="1400" dirty="0" smtClean="0"/>
              <a:t>  </a:t>
            </a:r>
            <a:r>
              <a:rPr lang="en-US" sz="1400" dirty="0" err="1" smtClean="0"/>
              <a:t>kontemporer</a:t>
            </a:r>
            <a:r>
              <a:rPr lang="en-US" sz="1400" dirty="0" smtClean="0"/>
              <a:t>,  </a:t>
            </a:r>
            <a:br>
              <a:rPr lang="en-US" sz="1400" dirty="0" smtClean="0"/>
            </a:br>
            <a:r>
              <a:rPr lang="en-US" sz="1400" dirty="0" smtClean="0"/>
              <a:t>	drama,  </a:t>
            </a:r>
            <a:r>
              <a:rPr lang="en-US" sz="1400" dirty="0" err="1" smtClean="0"/>
              <a:t>musik</a:t>
            </a:r>
            <a:r>
              <a:rPr lang="en-US" sz="1400" dirty="0" smtClean="0"/>
              <a:t>  </a:t>
            </a:r>
            <a:r>
              <a:rPr lang="en-US" sz="1400" dirty="0" err="1" smtClean="0"/>
              <a:t>tradisional</a:t>
            </a:r>
            <a:r>
              <a:rPr lang="en-US" sz="1400" dirty="0" smtClean="0"/>
              <a:t>,  </a:t>
            </a:r>
            <a:r>
              <a:rPr lang="en-US" sz="1400" dirty="0" err="1" smtClean="0"/>
              <a:t>musik</a:t>
            </a:r>
            <a:r>
              <a:rPr lang="en-US" sz="1400" dirty="0" smtClean="0"/>
              <a:t>  </a:t>
            </a:r>
            <a:r>
              <a:rPr lang="en-US" sz="1400" dirty="0" err="1" smtClean="0"/>
              <a:t>teater</a:t>
            </a:r>
            <a:r>
              <a:rPr lang="en-US" sz="1400" dirty="0" smtClean="0"/>
              <a:t>,  opera,  </a:t>
            </a:r>
            <a:r>
              <a:rPr lang="en-US" sz="1400" dirty="0" err="1" smtClean="0"/>
              <a:t>termasuk</a:t>
            </a:r>
            <a:r>
              <a:rPr lang="en-US" sz="1400" dirty="0" smtClean="0"/>
              <a:t>  </a:t>
            </a:r>
            <a:r>
              <a:rPr lang="en-US" sz="1400" dirty="0" err="1" smtClean="0"/>
              <a:t>tur</a:t>
            </a:r>
            <a:r>
              <a:rPr lang="en-US" sz="1400" dirty="0" smtClean="0"/>
              <a:t>  </a:t>
            </a:r>
            <a:r>
              <a:rPr lang="en-US" sz="1400" dirty="0" err="1" smtClean="0"/>
              <a:t>musik</a:t>
            </a:r>
            <a:r>
              <a:rPr lang="en-US" sz="1400" dirty="0" smtClean="0"/>
              <a:t>  </a:t>
            </a:r>
            <a:r>
              <a:rPr lang="en-US" sz="1400" dirty="0" err="1" smtClean="0"/>
              <a:t>etnik</a:t>
            </a:r>
            <a:r>
              <a:rPr lang="en-US" sz="1400" dirty="0" smtClean="0"/>
              <a:t>),  </a:t>
            </a:r>
            <a:r>
              <a:rPr lang="en-US" sz="1400" dirty="0" err="1" smtClean="0"/>
              <a:t>desain</a:t>
            </a:r>
            <a:r>
              <a:rPr lang="en-US" sz="1400" dirty="0" smtClean="0"/>
              <a:t>  </a:t>
            </a:r>
            <a:r>
              <a:rPr lang="en-US" sz="1400" dirty="0" err="1" smtClean="0"/>
              <a:t>dan</a:t>
            </a:r>
            <a:r>
              <a:rPr lang="en-US" sz="1400" dirty="0" smtClean="0"/>
              <a:t>  </a:t>
            </a:r>
            <a:br>
              <a:rPr lang="en-US" sz="1400" dirty="0" smtClean="0"/>
            </a:br>
            <a:r>
              <a:rPr lang="en-US" sz="1400" dirty="0" smtClean="0"/>
              <a:t>	</a:t>
            </a:r>
            <a:r>
              <a:rPr lang="en-US" sz="1400" dirty="0" err="1" smtClean="0"/>
              <a:t>pembuatan</a:t>
            </a:r>
            <a:r>
              <a:rPr lang="en-US" sz="1400" dirty="0" smtClean="0"/>
              <a:t>  </a:t>
            </a:r>
            <a:r>
              <a:rPr lang="en-US" sz="1400" dirty="0" err="1" smtClean="0"/>
              <a:t>busana</a:t>
            </a:r>
            <a:r>
              <a:rPr lang="en-US" sz="1400" dirty="0" smtClean="0"/>
              <a:t>  </a:t>
            </a:r>
            <a:r>
              <a:rPr lang="en-US" sz="1400" dirty="0" err="1" smtClean="0"/>
              <a:t>pertunjukan</a:t>
            </a:r>
            <a:r>
              <a:rPr lang="en-US" sz="1400" dirty="0" smtClean="0"/>
              <a:t>,  </a:t>
            </a:r>
            <a:r>
              <a:rPr lang="en-US" sz="1400" dirty="0" err="1" smtClean="0"/>
              <a:t>tata</a:t>
            </a:r>
            <a:r>
              <a:rPr lang="en-US" sz="1400" dirty="0" smtClean="0"/>
              <a:t>  </a:t>
            </a:r>
            <a:r>
              <a:rPr lang="en-US" sz="1400" dirty="0" err="1" smtClean="0"/>
              <a:t>panggung</a:t>
            </a:r>
            <a:r>
              <a:rPr lang="en-US" sz="1400" dirty="0" smtClean="0"/>
              <a:t>,  </a:t>
            </a:r>
            <a:r>
              <a:rPr lang="en-US" sz="1400" dirty="0" err="1" smtClean="0"/>
              <a:t>dan</a:t>
            </a:r>
            <a:r>
              <a:rPr lang="en-US" sz="1400" dirty="0" smtClean="0"/>
              <a:t>  </a:t>
            </a:r>
            <a:r>
              <a:rPr lang="en-US" sz="1400" dirty="0" err="1" smtClean="0"/>
              <a:t>tata</a:t>
            </a:r>
            <a:r>
              <a:rPr lang="en-US" sz="1400" dirty="0" smtClean="0"/>
              <a:t>  </a:t>
            </a:r>
            <a:r>
              <a:rPr lang="en-US" sz="1400" dirty="0" err="1" smtClean="0"/>
              <a:t>pencahayaan</a:t>
            </a:r>
            <a:r>
              <a:rPr lang="en-US" sz="1400" dirty="0" smtClean="0"/>
              <a:t>.  </a:t>
            </a:r>
            <a:endParaRPr lang="id-ID" sz="1400" dirty="0" smtClean="0"/>
          </a:p>
          <a:p>
            <a:pPr>
              <a:buNone/>
            </a:pPr>
            <a:r>
              <a:rPr lang="en-US" sz="1400" dirty="0" smtClean="0"/>
              <a:t>11. </a:t>
            </a:r>
            <a:r>
              <a:rPr lang="id-ID" sz="1400" dirty="0" smtClean="0"/>
              <a:t>       </a:t>
            </a:r>
            <a:r>
              <a:rPr lang="en-US" sz="1400" dirty="0" err="1" smtClean="0"/>
              <a:t>Penerbitan</a:t>
            </a:r>
            <a:r>
              <a:rPr lang="en-US" sz="1400" dirty="0" smtClean="0"/>
              <a:t>  </a:t>
            </a:r>
            <a:r>
              <a:rPr lang="en-US" sz="1400" dirty="0" err="1" smtClean="0"/>
              <a:t>dan</a:t>
            </a:r>
            <a:r>
              <a:rPr lang="en-US" sz="1400" dirty="0" smtClean="0"/>
              <a:t>  </a:t>
            </a:r>
            <a:r>
              <a:rPr lang="en-US" sz="1400" dirty="0" err="1" smtClean="0"/>
              <a:t>Percetakan</a:t>
            </a:r>
            <a:r>
              <a:rPr lang="en-US" sz="1400" dirty="0" smtClean="0"/>
              <a:t>:  </a:t>
            </a:r>
            <a:r>
              <a:rPr lang="en-US" sz="1400" dirty="0" err="1" smtClean="0"/>
              <a:t>kegiatan</a:t>
            </a:r>
            <a:r>
              <a:rPr lang="en-US" sz="1400" dirty="0" smtClean="0"/>
              <a:t>  </a:t>
            </a:r>
            <a:r>
              <a:rPr lang="en-US" sz="1400" dirty="0" err="1" smtClean="0"/>
              <a:t>kreatif</a:t>
            </a:r>
            <a:r>
              <a:rPr lang="en-US" sz="1400" dirty="0" smtClean="0"/>
              <a:t>  yang  </a:t>
            </a:r>
            <a:r>
              <a:rPr lang="en-US" sz="1400" dirty="0" err="1" smtClean="0"/>
              <a:t>terkait</a:t>
            </a:r>
            <a:r>
              <a:rPr lang="en-US" sz="1400" dirty="0" smtClean="0"/>
              <a:t>  </a:t>
            </a:r>
            <a:r>
              <a:rPr lang="en-US" sz="1400" dirty="0" err="1" smtClean="0"/>
              <a:t>dengan</a:t>
            </a:r>
            <a:r>
              <a:rPr lang="en-US" sz="1400" dirty="0" smtClean="0"/>
              <a:t>  </a:t>
            </a:r>
            <a:r>
              <a:rPr lang="en-US" sz="1400" dirty="0" err="1" smtClean="0"/>
              <a:t>dengan</a:t>
            </a:r>
            <a:r>
              <a:rPr lang="en-US" sz="1400" dirty="0" smtClean="0"/>
              <a:t>  </a:t>
            </a:r>
            <a:r>
              <a:rPr lang="en-US" sz="1400" dirty="0" err="1" smtClean="0"/>
              <a:t>penulisan</a:t>
            </a:r>
            <a:r>
              <a:rPr lang="en-US" sz="1400" dirty="0" smtClean="0"/>
              <a:t>  </a:t>
            </a:r>
            <a:br>
              <a:rPr lang="en-US" sz="1400" dirty="0" smtClean="0"/>
            </a:br>
            <a:r>
              <a:rPr lang="en-US" sz="1400" dirty="0" smtClean="0"/>
              <a:t>	</a:t>
            </a:r>
            <a:r>
              <a:rPr lang="en-US" sz="1400" dirty="0" err="1" smtClean="0"/>
              <a:t>konten</a:t>
            </a:r>
            <a:r>
              <a:rPr lang="en-US" sz="1400" dirty="0" smtClean="0"/>
              <a:t>  </a:t>
            </a:r>
            <a:r>
              <a:rPr lang="en-US" sz="1400" dirty="0" err="1" smtClean="0"/>
              <a:t>dan</a:t>
            </a:r>
            <a:r>
              <a:rPr lang="en-US" sz="1400" dirty="0" smtClean="0"/>
              <a:t>  </a:t>
            </a:r>
            <a:r>
              <a:rPr lang="en-US" sz="1400" dirty="0" err="1" smtClean="0"/>
              <a:t>penerbitan</a:t>
            </a:r>
            <a:r>
              <a:rPr lang="en-US" sz="1400" dirty="0" smtClean="0"/>
              <a:t>  </a:t>
            </a:r>
            <a:r>
              <a:rPr lang="en-US" sz="1400" dirty="0" err="1" smtClean="0"/>
              <a:t>buku</a:t>
            </a:r>
            <a:r>
              <a:rPr lang="en-US" sz="1400" dirty="0" smtClean="0"/>
              <a:t>,  </a:t>
            </a:r>
            <a:r>
              <a:rPr lang="en-US" sz="1400" dirty="0" err="1" smtClean="0"/>
              <a:t>jurnal</a:t>
            </a:r>
            <a:r>
              <a:rPr lang="en-US" sz="1400" dirty="0" smtClean="0"/>
              <a:t>,  </a:t>
            </a:r>
            <a:r>
              <a:rPr lang="en-US" sz="1400" dirty="0" err="1" smtClean="0"/>
              <a:t>koran</a:t>
            </a:r>
            <a:r>
              <a:rPr lang="en-US" sz="1400" dirty="0" smtClean="0"/>
              <a:t>,  </a:t>
            </a:r>
            <a:r>
              <a:rPr lang="en-US" sz="1400" dirty="0" err="1" smtClean="0"/>
              <a:t>majalah</a:t>
            </a:r>
            <a:r>
              <a:rPr lang="en-US" sz="1400" dirty="0" smtClean="0"/>
              <a:t>,  tabloid,  </a:t>
            </a:r>
            <a:r>
              <a:rPr lang="en-US" sz="1400" dirty="0" err="1" smtClean="0"/>
              <a:t>dan</a:t>
            </a:r>
            <a:r>
              <a:rPr lang="en-US" sz="1400" dirty="0" smtClean="0"/>
              <a:t>  </a:t>
            </a:r>
            <a:r>
              <a:rPr lang="en-US" sz="1400" dirty="0" err="1" smtClean="0"/>
              <a:t>konten</a:t>
            </a:r>
            <a:r>
              <a:rPr lang="en-US" sz="1400" dirty="0" smtClean="0"/>
              <a:t>  digital  </a:t>
            </a:r>
            <a:r>
              <a:rPr lang="en-US" sz="1400" dirty="0" err="1" smtClean="0"/>
              <a:t>serta</a:t>
            </a:r>
            <a:r>
              <a:rPr lang="en-US" sz="1400" dirty="0" smtClean="0"/>
              <a:t> 	</a:t>
            </a:r>
            <a:r>
              <a:rPr lang="en-US" sz="1400" dirty="0" err="1" smtClean="0"/>
              <a:t>kegiatan</a:t>
            </a:r>
            <a:r>
              <a:rPr lang="en-US" sz="1400" dirty="0" smtClean="0"/>
              <a:t>  </a:t>
            </a:r>
            <a:r>
              <a:rPr lang="en-US" sz="1400" dirty="0" err="1" smtClean="0"/>
              <a:t>kantor</a:t>
            </a:r>
            <a:r>
              <a:rPr lang="en-US" sz="1400" dirty="0" smtClean="0"/>
              <a:t>  </a:t>
            </a:r>
            <a:r>
              <a:rPr lang="en-US" sz="1400" dirty="0" err="1" smtClean="0"/>
              <a:t>berita</a:t>
            </a:r>
            <a:r>
              <a:rPr lang="en-US" sz="1400" dirty="0" smtClean="0"/>
              <a:t>  </a:t>
            </a:r>
            <a:r>
              <a:rPr lang="en-US" sz="1400" dirty="0" err="1" smtClean="0"/>
              <a:t>dan</a:t>
            </a:r>
            <a:r>
              <a:rPr lang="en-US" sz="1400" dirty="0" smtClean="0"/>
              <a:t>  </a:t>
            </a:r>
            <a:r>
              <a:rPr lang="en-US" sz="1400" dirty="0" err="1" smtClean="0"/>
              <a:t>pencari</a:t>
            </a:r>
            <a:r>
              <a:rPr lang="en-US" sz="1400" dirty="0" smtClean="0"/>
              <a:t>  </a:t>
            </a:r>
            <a:r>
              <a:rPr lang="en-US" sz="1400" dirty="0" err="1" smtClean="0"/>
              <a:t>berita</a:t>
            </a:r>
            <a:r>
              <a:rPr lang="en-US" sz="1400" dirty="0" smtClean="0"/>
              <a:t>.  </a:t>
            </a:r>
            <a:r>
              <a:rPr lang="en-US" sz="1400" dirty="0" err="1" smtClean="0"/>
              <a:t>Subsektor</a:t>
            </a:r>
            <a:r>
              <a:rPr lang="en-US" sz="1400" dirty="0" smtClean="0"/>
              <a:t>  </a:t>
            </a:r>
            <a:r>
              <a:rPr lang="en-US" sz="1400" dirty="0" err="1" smtClean="0"/>
              <a:t>ini</a:t>
            </a:r>
            <a:r>
              <a:rPr lang="en-US" sz="1400" dirty="0" smtClean="0"/>
              <a:t>  </a:t>
            </a:r>
            <a:r>
              <a:rPr lang="en-US" sz="1400" dirty="0" err="1" smtClean="0"/>
              <a:t>juga</a:t>
            </a:r>
            <a:r>
              <a:rPr lang="en-US" sz="1400" dirty="0" smtClean="0"/>
              <a:t>  </a:t>
            </a:r>
            <a:r>
              <a:rPr lang="en-US" sz="1400" dirty="0" err="1" smtClean="0"/>
              <a:t>mencakup</a:t>
            </a:r>
            <a:r>
              <a:rPr lang="en-US" sz="1400" dirty="0" smtClean="0"/>
              <a:t>  </a:t>
            </a:r>
            <a:r>
              <a:rPr lang="en-US" sz="1400" dirty="0" err="1" smtClean="0"/>
              <a:t>penerbitan</a:t>
            </a:r>
            <a:r>
              <a:rPr lang="en-US" sz="1400" dirty="0" smtClean="0"/>
              <a:t> 	</a:t>
            </a:r>
            <a:r>
              <a:rPr lang="en-US" sz="1400" dirty="0" err="1" smtClean="0"/>
              <a:t>perangko</a:t>
            </a:r>
            <a:r>
              <a:rPr lang="en-US" sz="1400" dirty="0" smtClean="0"/>
              <a:t>,  </a:t>
            </a:r>
            <a:r>
              <a:rPr lang="en-US" sz="1400" dirty="0" err="1" smtClean="0"/>
              <a:t>materai</a:t>
            </a:r>
            <a:r>
              <a:rPr lang="en-US" sz="1400" dirty="0" smtClean="0"/>
              <a:t>,  </a:t>
            </a:r>
            <a:r>
              <a:rPr lang="en-US" sz="1400" dirty="0" err="1" smtClean="0"/>
              <a:t>uang</a:t>
            </a:r>
            <a:r>
              <a:rPr lang="en-US" sz="1400" dirty="0" smtClean="0"/>
              <a:t>  </a:t>
            </a:r>
            <a:r>
              <a:rPr lang="en-US" sz="1400" dirty="0" err="1" smtClean="0"/>
              <a:t>kertas</a:t>
            </a:r>
            <a:r>
              <a:rPr lang="en-US" sz="1400" dirty="0" smtClean="0"/>
              <a:t>,  </a:t>
            </a:r>
            <a:r>
              <a:rPr lang="en-US" sz="1400" dirty="0" err="1" smtClean="0"/>
              <a:t>blanko</a:t>
            </a:r>
            <a:r>
              <a:rPr lang="en-US" sz="1400" dirty="0" smtClean="0"/>
              <a:t>  </a:t>
            </a:r>
            <a:r>
              <a:rPr lang="en-US" sz="1400" dirty="0" err="1" smtClean="0"/>
              <a:t>cek</a:t>
            </a:r>
            <a:r>
              <a:rPr lang="en-US" sz="1400" dirty="0" smtClean="0"/>
              <a:t>,  </a:t>
            </a:r>
            <a:r>
              <a:rPr lang="en-US" sz="1400" dirty="0" err="1" smtClean="0"/>
              <a:t>giro</a:t>
            </a:r>
            <a:r>
              <a:rPr lang="en-US" sz="1400" dirty="0" smtClean="0"/>
              <a:t>,  </a:t>
            </a:r>
            <a:r>
              <a:rPr lang="en-US" sz="1400" dirty="0" err="1" smtClean="0"/>
              <a:t>surat</a:t>
            </a:r>
            <a:r>
              <a:rPr lang="en-US" sz="1400" dirty="0" smtClean="0"/>
              <a:t>  </a:t>
            </a:r>
            <a:r>
              <a:rPr lang="en-US" sz="1400" dirty="0" err="1" smtClean="0"/>
              <a:t>andil</a:t>
            </a:r>
            <a:r>
              <a:rPr lang="en-US" sz="1400" dirty="0" smtClean="0"/>
              <a:t>,  </a:t>
            </a:r>
            <a:r>
              <a:rPr lang="en-US" sz="1400" dirty="0" err="1" smtClean="0"/>
              <a:t>obligasi</a:t>
            </a:r>
            <a:r>
              <a:rPr lang="en-US" sz="1400" dirty="0" smtClean="0"/>
              <a:t>  </a:t>
            </a:r>
            <a:r>
              <a:rPr lang="en-US" sz="1400" dirty="0" err="1" smtClean="0"/>
              <a:t>surat</a:t>
            </a:r>
            <a:r>
              <a:rPr lang="en-US" sz="1400" dirty="0" smtClean="0"/>
              <a:t>  </a:t>
            </a:r>
            <a:r>
              <a:rPr lang="en-US" sz="1400" dirty="0" err="1" smtClean="0"/>
              <a:t>saham</a:t>
            </a:r>
            <a:r>
              <a:rPr lang="en-US" sz="1400" dirty="0" smtClean="0"/>
              <a:t>,  </a:t>
            </a:r>
            <a:r>
              <a:rPr lang="en-US" sz="1400" dirty="0" err="1" smtClean="0"/>
              <a:t>surat</a:t>
            </a:r>
            <a:r>
              <a:rPr lang="en-US" sz="1400" dirty="0" smtClean="0"/>
              <a:t>  </a:t>
            </a:r>
            <a:endParaRPr lang="id-ID" sz="1400" dirty="0" smtClean="0"/>
          </a:p>
          <a:p>
            <a:pPr>
              <a:buNone/>
            </a:pPr>
            <a:r>
              <a:rPr lang="en-US" sz="1400" dirty="0" smtClean="0"/>
              <a:t>        </a:t>
            </a:r>
            <a:r>
              <a:rPr lang="id-ID" sz="1400" dirty="0" smtClean="0"/>
              <a:t>                 </a:t>
            </a:r>
            <a:r>
              <a:rPr lang="en-US" sz="1400" dirty="0" err="1" smtClean="0"/>
              <a:t>berharga</a:t>
            </a:r>
            <a:r>
              <a:rPr lang="en-US" sz="1400" dirty="0" smtClean="0"/>
              <a:t>  </a:t>
            </a:r>
            <a:r>
              <a:rPr lang="en-US" sz="1400" dirty="0" err="1" smtClean="0"/>
              <a:t>lainnya</a:t>
            </a:r>
            <a:r>
              <a:rPr lang="en-US" sz="1400" dirty="0" smtClean="0"/>
              <a:t>,  passport,  </a:t>
            </a:r>
            <a:r>
              <a:rPr lang="en-US" sz="1400" dirty="0" err="1" smtClean="0"/>
              <a:t>tiket</a:t>
            </a:r>
            <a:r>
              <a:rPr lang="en-US" sz="1400" dirty="0" smtClean="0"/>
              <a:t>  </a:t>
            </a:r>
            <a:r>
              <a:rPr lang="en-US" sz="1400" dirty="0" err="1" smtClean="0"/>
              <a:t>pesawat</a:t>
            </a:r>
            <a:r>
              <a:rPr lang="en-US" sz="1400" dirty="0" smtClean="0"/>
              <a:t>  </a:t>
            </a:r>
            <a:r>
              <a:rPr lang="en-US" sz="1400" dirty="0" err="1" smtClean="0"/>
              <a:t>terbang</a:t>
            </a:r>
            <a:r>
              <a:rPr lang="en-US" sz="1400" dirty="0" smtClean="0"/>
              <a:t>,  </a:t>
            </a:r>
            <a:r>
              <a:rPr lang="en-US" sz="1400" dirty="0" err="1" smtClean="0"/>
              <a:t>dan</a:t>
            </a:r>
            <a:r>
              <a:rPr lang="en-US" sz="1400" dirty="0" smtClean="0"/>
              <a:t>  </a:t>
            </a:r>
            <a:r>
              <a:rPr lang="en-US" sz="1400" dirty="0" err="1" smtClean="0"/>
              <a:t>terbitan</a:t>
            </a:r>
            <a:r>
              <a:rPr lang="en-US" sz="1400" dirty="0" smtClean="0"/>
              <a:t>  </a:t>
            </a:r>
            <a:r>
              <a:rPr lang="en-US" sz="1400" dirty="0" err="1" smtClean="0"/>
              <a:t>khusus</a:t>
            </a:r>
            <a:r>
              <a:rPr lang="en-US" sz="1400" dirty="0" smtClean="0"/>
              <a:t>  </a:t>
            </a:r>
            <a:r>
              <a:rPr lang="en-US" sz="1400" dirty="0" err="1" smtClean="0"/>
              <a:t>lainnya</a:t>
            </a:r>
            <a:r>
              <a:rPr lang="en-US" sz="1400" dirty="0" smtClean="0"/>
              <a:t>.  </a:t>
            </a:r>
            <a:r>
              <a:rPr lang="en-US" sz="1400" dirty="0" err="1" smtClean="0"/>
              <a:t>Juga</a:t>
            </a:r>
            <a:r>
              <a:rPr lang="en-US" sz="1400" dirty="0" smtClean="0"/>
              <a:t>  </a:t>
            </a:r>
            <a:br>
              <a:rPr lang="en-US" sz="1400" dirty="0" smtClean="0"/>
            </a:br>
            <a:r>
              <a:rPr lang="id-ID" sz="1400" dirty="0" smtClean="0"/>
              <a:t>                </a:t>
            </a:r>
            <a:r>
              <a:rPr lang="en-US" sz="1400" dirty="0" err="1" smtClean="0"/>
              <a:t>mencakup</a:t>
            </a:r>
            <a:r>
              <a:rPr lang="en-US" sz="1400" dirty="0" smtClean="0"/>
              <a:t>  </a:t>
            </a:r>
            <a:r>
              <a:rPr lang="en-US" sz="1400" dirty="0" err="1" smtClean="0"/>
              <a:t>penerbitan</a:t>
            </a:r>
            <a:r>
              <a:rPr lang="en-US" sz="1400" dirty="0" smtClean="0"/>
              <a:t>  </a:t>
            </a:r>
            <a:r>
              <a:rPr lang="en-US" sz="1400" dirty="0" err="1" smtClean="0"/>
              <a:t>foto‐foto</a:t>
            </a:r>
            <a:r>
              <a:rPr lang="en-US" sz="1400" dirty="0" smtClean="0"/>
              <a:t>,   </a:t>
            </a:r>
            <a:r>
              <a:rPr lang="en-US" sz="1400" dirty="0" err="1" smtClean="0"/>
              <a:t>grafir</a:t>
            </a:r>
            <a:r>
              <a:rPr lang="en-US" sz="1400" dirty="0" smtClean="0"/>
              <a:t>  (engraving)   </a:t>
            </a:r>
            <a:r>
              <a:rPr lang="en-US" sz="1400" dirty="0" err="1" smtClean="0"/>
              <a:t>dan</a:t>
            </a:r>
            <a:r>
              <a:rPr lang="en-US" sz="1400" dirty="0" smtClean="0"/>
              <a:t>   </a:t>
            </a:r>
            <a:r>
              <a:rPr lang="en-US" sz="1400" dirty="0" err="1" smtClean="0"/>
              <a:t>kartu</a:t>
            </a:r>
            <a:r>
              <a:rPr lang="en-US" sz="1400" dirty="0" smtClean="0"/>
              <a:t>   pos,   </a:t>
            </a:r>
            <a:r>
              <a:rPr lang="en-US" sz="1400" dirty="0" err="1" smtClean="0"/>
              <a:t>formulir</a:t>
            </a:r>
            <a:r>
              <a:rPr lang="en-US" sz="1400" dirty="0" smtClean="0"/>
              <a:t>,   poster,  </a:t>
            </a:r>
            <a:br>
              <a:rPr lang="en-US" sz="1400" dirty="0" smtClean="0"/>
            </a:br>
            <a:r>
              <a:rPr lang="id-ID" sz="1400" dirty="0" smtClean="0"/>
              <a:t>                 </a:t>
            </a:r>
            <a:r>
              <a:rPr lang="en-US" sz="1400" dirty="0" err="1" smtClean="0"/>
              <a:t>reproduksi</a:t>
            </a:r>
            <a:r>
              <a:rPr lang="en-US" sz="1400" dirty="0" smtClean="0"/>
              <a:t>,  </a:t>
            </a:r>
            <a:r>
              <a:rPr lang="en-US" sz="1400" dirty="0" err="1" smtClean="0"/>
              <a:t>percetakan</a:t>
            </a:r>
            <a:r>
              <a:rPr lang="en-US" sz="1400" dirty="0" smtClean="0"/>
              <a:t>  </a:t>
            </a:r>
            <a:r>
              <a:rPr lang="en-US" sz="1400" dirty="0" err="1" smtClean="0"/>
              <a:t>lukisan</a:t>
            </a:r>
            <a:r>
              <a:rPr lang="en-US" sz="1400" dirty="0" smtClean="0"/>
              <a:t>,  </a:t>
            </a:r>
            <a:r>
              <a:rPr lang="en-US" sz="1400" dirty="0" err="1" smtClean="0"/>
              <a:t>dan</a:t>
            </a:r>
            <a:r>
              <a:rPr lang="en-US" sz="1400" dirty="0" smtClean="0"/>
              <a:t>  </a:t>
            </a:r>
            <a:r>
              <a:rPr lang="en-US" sz="1400" dirty="0" err="1" smtClean="0"/>
              <a:t>barang</a:t>
            </a:r>
            <a:r>
              <a:rPr lang="en-US" sz="1400" dirty="0" smtClean="0"/>
              <a:t>  </a:t>
            </a:r>
            <a:r>
              <a:rPr lang="en-US" sz="1400" dirty="0" err="1" smtClean="0"/>
              <a:t>cetakan</a:t>
            </a:r>
            <a:r>
              <a:rPr lang="en-US" sz="1400" dirty="0" smtClean="0"/>
              <a:t>  </a:t>
            </a:r>
            <a:r>
              <a:rPr lang="en-US" sz="1400" dirty="0" err="1" smtClean="0"/>
              <a:t>lainnya</a:t>
            </a:r>
            <a:r>
              <a:rPr lang="en-US" sz="1400" dirty="0" smtClean="0"/>
              <a:t>,  </a:t>
            </a:r>
            <a:r>
              <a:rPr lang="en-US" sz="1400" dirty="0" err="1" smtClean="0"/>
              <a:t>termasuk</a:t>
            </a:r>
            <a:r>
              <a:rPr lang="en-US" sz="1400" dirty="0" smtClean="0"/>
              <a:t>  </a:t>
            </a:r>
            <a:r>
              <a:rPr lang="en-US" sz="1400" dirty="0" err="1" smtClean="0"/>
              <a:t>rekaman</a:t>
            </a:r>
            <a:r>
              <a:rPr lang="en-US" sz="1400" dirty="0" smtClean="0"/>
              <a:t>  </a:t>
            </a:r>
            <a:r>
              <a:rPr lang="en-US" sz="1400" dirty="0" err="1" smtClean="0"/>
              <a:t>mikro</a:t>
            </a:r>
            <a:r>
              <a:rPr lang="en-US" sz="1400" dirty="0" smtClean="0"/>
              <a:t>  </a:t>
            </a:r>
            <a:br>
              <a:rPr lang="en-US" sz="1400" dirty="0" smtClean="0"/>
            </a:br>
            <a:r>
              <a:rPr lang="id-ID" sz="1400" dirty="0" smtClean="0"/>
              <a:t>                </a:t>
            </a:r>
            <a:r>
              <a:rPr lang="en-US" sz="1400" dirty="0" smtClean="0"/>
              <a:t>film.  </a:t>
            </a:r>
            <a:endParaRPr lang="id-ID" sz="1400" dirty="0" smtClean="0"/>
          </a:p>
          <a:p>
            <a:pPr>
              <a:buNone/>
            </a:pPr>
            <a:r>
              <a:rPr lang="en-US" sz="1400" dirty="0" smtClean="0"/>
              <a:t>12. </a:t>
            </a:r>
            <a:r>
              <a:rPr lang="id-ID" sz="1400" dirty="0" smtClean="0"/>
              <a:t>       </a:t>
            </a:r>
            <a:r>
              <a:rPr lang="en-US" sz="1400" dirty="0" err="1" smtClean="0"/>
              <a:t>Layanan</a:t>
            </a:r>
            <a:r>
              <a:rPr lang="en-US" sz="1400" dirty="0" smtClean="0"/>
              <a:t>   </a:t>
            </a:r>
            <a:r>
              <a:rPr lang="en-US" sz="1400" dirty="0" err="1" smtClean="0"/>
              <a:t>Komputer</a:t>
            </a:r>
            <a:r>
              <a:rPr lang="en-US" sz="1400" dirty="0" smtClean="0"/>
              <a:t>   </a:t>
            </a:r>
            <a:r>
              <a:rPr lang="en-US" sz="1400" dirty="0" err="1" smtClean="0"/>
              <a:t>dan</a:t>
            </a:r>
            <a:r>
              <a:rPr lang="en-US" sz="1400" dirty="0" smtClean="0"/>
              <a:t>   </a:t>
            </a:r>
            <a:r>
              <a:rPr lang="en-US" sz="1400" dirty="0" err="1" smtClean="0"/>
              <a:t>Piranti</a:t>
            </a:r>
            <a:r>
              <a:rPr lang="en-US" sz="1400" dirty="0" smtClean="0"/>
              <a:t>   </a:t>
            </a:r>
            <a:r>
              <a:rPr lang="en-US" sz="1400" dirty="0" err="1" smtClean="0"/>
              <a:t>Lunak</a:t>
            </a:r>
            <a:r>
              <a:rPr lang="en-US" sz="1400" dirty="0" smtClean="0"/>
              <a:t>:   </a:t>
            </a:r>
            <a:r>
              <a:rPr lang="en-US" sz="1400" dirty="0" err="1" smtClean="0"/>
              <a:t>kegiatan</a:t>
            </a:r>
            <a:r>
              <a:rPr lang="en-US" sz="1400" dirty="0" smtClean="0"/>
              <a:t>   </a:t>
            </a:r>
            <a:r>
              <a:rPr lang="en-US" sz="1400" dirty="0" err="1" smtClean="0"/>
              <a:t>kreatif</a:t>
            </a:r>
            <a:r>
              <a:rPr lang="en-US" sz="1400" dirty="0" smtClean="0"/>
              <a:t>   yang   </a:t>
            </a:r>
            <a:r>
              <a:rPr lang="en-US" sz="1400" dirty="0" err="1" smtClean="0"/>
              <a:t>terkait</a:t>
            </a:r>
            <a:r>
              <a:rPr lang="en-US" sz="1400" dirty="0" smtClean="0"/>
              <a:t>   </a:t>
            </a:r>
            <a:r>
              <a:rPr lang="en-US" sz="1400" dirty="0" err="1" smtClean="0"/>
              <a:t>dengan</a:t>
            </a:r>
            <a:r>
              <a:rPr lang="en-US" sz="1400" dirty="0" smtClean="0"/>
              <a:t>  </a:t>
            </a:r>
            <a:br>
              <a:rPr lang="en-US" sz="1400" dirty="0" smtClean="0"/>
            </a:br>
            <a:r>
              <a:rPr lang="en-US" sz="1400" dirty="0" smtClean="0"/>
              <a:t>	</a:t>
            </a:r>
            <a:r>
              <a:rPr lang="en-US" sz="1400" dirty="0" err="1" smtClean="0"/>
              <a:t>pengembangan</a:t>
            </a:r>
            <a:r>
              <a:rPr lang="en-US" sz="1400" dirty="0" smtClean="0"/>
              <a:t>  </a:t>
            </a:r>
            <a:r>
              <a:rPr lang="en-US" sz="1400" dirty="0" err="1" smtClean="0"/>
              <a:t>teknologi</a:t>
            </a:r>
            <a:r>
              <a:rPr lang="en-US" sz="1400" dirty="0" smtClean="0"/>
              <a:t>  </a:t>
            </a:r>
            <a:r>
              <a:rPr lang="en-US" sz="1400" dirty="0" err="1" smtClean="0"/>
              <a:t>informasi</a:t>
            </a:r>
            <a:r>
              <a:rPr lang="en-US" sz="1400" dirty="0" smtClean="0"/>
              <a:t>  </a:t>
            </a:r>
            <a:r>
              <a:rPr lang="en-US" sz="1400" dirty="0" err="1" smtClean="0"/>
              <a:t>termasuk</a:t>
            </a:r>
            <a:r>
              <a:rPr lang="en-US" sz="1400" dirty="0" smtClean="0"/>
              <a:t>  </a:t>
            </a:r>
            <a:r>
              <a:rPr lang="en-US" sz="1400" dirty="0" err="1" smtClean="0"/>
              <a:t>jasa</a:t>
            </a:r>
            <a:r>
              <a:rPr lang="en-US" sz="1400" dirty="0" smtClean="0"/>
              <a:t>  </a:t>
            </a:r>
            <a:r>
              <a:rPr lang="en-US" sz="1400" dirty="0" err="1" smtClean="0"/>
              <a:t>layanan</a:t>
            </a:r>
            <a:r>
              <a:rPr lang="en-US" sz="1400" dirty="0" smtClean="0"/>
              <a:t>  </a:t>
            </a:r>
            <a:r>
              <a:rPr lang="en-US" sz="1400" dirty="0" err="1" smtClean="0"/>
              <a:t>komputer</a:t>
            </a:r>
            <a:r>
              <a:rPr lang="en-US" sz="1400" dirty="0" smtClean="0"/>
              <a:t>,  </a:t>
            </a:r>
            <a:r>
              <a:rPr lang="en-US" sz="1400" dirty="0" err="1" smtClean="0"/>
              <a:t>pengolahan</a:t>
            </a:r>
            <a:r>
              <a:rPr lang="en-US" sz="1400" dirty="0" smtClean="0"/>
              <a:t>  data,  </a:t>
            </a:r>
            <a:br>
              <a:rPr lang="en-US" sz="1400" dirty="0" smtClean="0"/>
            </a:br>
            <a:r>
              <a:rPr lang="en-US" sz="1400" dirty="0" smtClean="0"/>
              <a:t>	</a:t>
            </a:r>
            <a:r>
              <a:rPr lang="en-US" sz="1400" dirty="0" err="1" smtClean="0"/>
              <a:t>pengembangan</a:t>
            </a:r>
            <a:r>
              <a:rPr lang="en-US" sz="1400" dirty="0" smtClean="0"/>
              <a:t>  database,  </a:t>
            </a:r>
            <a:r>
              <a:rPr lang="en-US" sz="1400" dirty="0" err="1" smtClean="0"/>
              <a:t>pengembangan</a:t>
            </a:r>
            <a:r>
              <a:rPr lang="en-US" sz="1400" dirty="0" smtClean="0"/>
              <a:t>  </a:t>
            </a:r>
            <a:r>
              <a:rPr lang="en-US" sz="1400" dirty="0" err="1" smtClean="0"/>
              <a:t>piranti</a:t>
            </a:r>
            <a:r>
              <a:rPr lang="en-US" sz="1400" dirty="0" smtClean="0"/>
              <a:t>  </a:t>
            </a:r>
            <a:r>
              <a:rPr lang="en-US" sz="1400" dirty="0" err="1" smtClean="0"/>
              <a:t>lunak</a:t>
            </a:r>
            <a:r>
              <a:rPr lang="en-US" sz="1400" dirty="0" smtClean="0"/>
              <a:t>,  </a:t>
            </a:r>
            <a:r>
              <a:rPr lang="en-US" sz="1400" dirty="0" err="1" smtClean="0"/>
              <a:t>integrasi</a:t>
            </a:r>
            <a:r>
              <a:rPr lang="en-US" sz="1400" dirty="0" smtClean="0"/>
              <a:t>  </a:t>
            </a:r>
            <a:r>
              <a:rPr lang="en-US" sz="1400" dirty="0" err="1" smtClean="0"/>
              <a:t>sistem</a:t>
            </a:r>
            <a:r>
              <a:rPr lang="en-US" sz="1400" dirty="0" smtClean="0"/>
              <a:t>,   </a:t>
            </a:r>
            <a:r>
              <a:rPr lang="en-US" sz="1400" dirty="0" err="1" smtClean="0"/>
              <a:t>desain</a:t>
            </a:r>
            <a:r>
              <a:rPr lang="en-US" sz="1400" dirty="0" smtClean="0"/>
              <a:t>   </a:t>
            </a:r>
            <a:r>
              <a:rPr lang="en-US" sz="1400" dirty="0" err="1" smtClean="0"/>
              <a:t>dan</a:t>
            </a:r>
            <a:r>
              <a:rPr lang="en-US" sz="1400" dirty="0" smtClean="0"/>
              <a:t>  </a:t>
            </a:r>
            <a:br>
              <a:rPr lang="en-US" sz="1400" dirty="0" smtClean="0"/>
            </a:br>
            <a:r>
              <a:rPr lang="en-US" sz="1400" dirty="0" smtClean="0"/>
              <a:t>	</a:t>
            </a:r>
            <a:r>
              <a:rPr lang="en-US" sz="1400" dirty="0" err="1" smtClean="0"/>
              <a:t>analisis</a:t>
            </a:r>
            <a:r>
              <a:rPr lang="en-US" sz="1400" dirty="0" smtClean="0"/>
              <a:t>  </a:t>
            </a:r>
            <a:r>
              <a:rPr lang="en-US" sz="1400" dirty="0" err="1" smtClean="0"/>
              <a:t>sistem</a:t>
            </a:r>
            <a:r>
              <a:rPr lang="en-US" sz="1400" dirty="0" smtClean="0"/>
              <a:t>,  </a:t>
            </a:r>
            <a:r>
              <a:rPr lang="en-US" sz="1400" dirty="0" err="1" smtClean="0"/>
              <a:t>desain</a:t>
            </a:r>
            <a:r>
              <a:rPr lang="en-US" sz="1400" dirty="0" smtClean="0"/>
              <a:t>  </a:t>
            </a:r>
            <a:r>
              <a:rPr lang="en-US" sz="1400" dirty="0" err="1" smtClean="0"/>
              <a:t>arsitektur</a:t>
            </a:r>
            <a:r>
              <a:rPr lang="en-US" sz="1400" dirty="0" smtClean="0"/>
              <a:t>  </a:t>
            </a:r>
            <a:r>
              <a:rPr lang="en-US" sz="1400" dirty="0" err="1" smtClean="0"/>
              <a:t>piranti</a:t>
            </a:r>
            <a:r>
              <a:rPr lang="en-US" sz="1400" dirty="0" smtClean="0"/>
              <a:t>  </a:t>
            </a:r>
            <a:r>
              <a:rPr lang="en-US" sz="1400" dirty="0" err="1" smtClean="0"/>
              <a:t>lunak</a:t>
            </a:r>
            <a:r>
              <a:rPr lang="en-US" sz="1400" dirty="0" smtClean="0"/>
              <a:t>,  </a:t>
            </a:r>
            <a:r>
              <a:rPr lang="en-US" sz="1400" dirty="0" err="1" smtClean="0"/>
              <a:t>desain</a:t>
            </a:r>
            <a:r>
              <a:rPr lang="en-US" sz="1400" dirty="0" smtClean="0"/>
              <a:t>  </a:t>
            </a:r>
            <a:r>
              <a:rPr lang="en-US" sz="1400" dirty="0" err="1" smtClean="0"/>
              <a:t>prasarana</a:t>
            </a:r>
            <a:r>
              <a:rPr lang="en-US" sz="1400" dirty="0" smtClean="0"/>
              <a:t>  </a:t>
            </a:r>
            <a:r>
              <a:rPr lang="en-US" sz="1400" dirty="0" err="1" smtClean="0"/>
              <a:t>piranti</a:t>
            </a:r>
            <a:r>
              <a:rPr lang="en-US" sz="1400" dirty="0" smtClean="0"/>
              <a:t>  </a:t>
            </a:r>
            <a:r>
              <a:rPr lang="en-US" sz="1400" dirty="0" err="1" smtClean="0"/>
              <a:t>lunak</a:t>
            </a:r>
            <a:r>
              <a:rPr lang="en-US" sz="1400" dirty="0" smtClean="0"/>
              <a:t>  </a:t>
            </a:r>
            <a:r>
              <a:rPr lang="en-US" sz="1400" dirty="0" err="1" smtClean="0"/>
              <a:t>dan</a:t>
            </a:r>
            <a:r>
              <a:rPr lang="en-US" sz="1400" dirty="0" smtClean="0"/>
              <a:t>  </a:t>
            </a:r>
            <a:r>
              <a:rPr lang="en-US" sz="1400" dirty="0" err="1" smtClean="0"/>
              <a:t>piranti</a:t>
            </a:r>
            <a:r>
              <a:rPr lang="en-US" sz="1400" dirty="0" smtClean="0"/>
              <a:t>  </a:t>
            </a:r>
            <a:br>
              <a:rPr lang="en-US" sz="1400" dirty="0" smtClean="0"/>
            </a:br>
            <a:r>
              <a:rPr lang="en-US" sz="1400" dirty="0" smtClean="0"/>
              <a:t>	</a:t>
            </a:r>
            <a:r>
              <a:rPr lang="en-US" sz="1400" dirty="0" err="1" smtClean="0"/>
              <a:t>keras</a:t>
            </a:r>
            <a:r>
              <a:rPr lang="en-US" sz="1400" dirty="0" smtClean="0"/>
              <a:t>,  </a:t>
            </a:r>
            <a:r>
              <a:rPr lang="en-US" sz="1400" dirty="0" err="1" smtClean="0"/>
              <a:t>serta</a:t>
            </a:r>
            <a:r>
              <a:rPr lang="en-US" sz="1400" dirty="0" smtClean="0"/>
              <a:t>  </a:t>
            </a:r>
            <a:r>
              <a:rPr lang="en-US" sz="1400" dirty="0" err="1" smtClean="0"/>
              <a:t>desain</a:t>
            </a:r>
            <a:r>
              <a:rPr lang="en-US" sz="1400" dirty="0" smtClean="0"/>
              <a:t>  portal  </a:t>
            </a:r>
            <a:r>
              <a:rPr lang="en-US" sz="1400" dirty="0" err="1" smtClean="0"/>
              <a:t>termasuk</a:t>
            </a:r>
            <a:r>
              <a:rPr lang="en-US" sz="1400" dirty="0" smtClean="0"/>
              <a:t>  </a:t>
            </a:r>
            <a:r>
              <a:rPr lang="en-US" sz="1400" dirty="0" err="1" smtClean="0"/>
              <a:t>perawatannya</a:t>
            </a:r>
            <a:r>
              <a:rPr lang="en-US" sz="1400" dirty="0" smtClean="0"/>
              <a:t>.  </a:t>
            </a:r>
            <a:endParaRPr lang="id-ID" sz="1400" dirty="0" smtClean="0"/>
          </a:p>
          <a:p>
            <a:pPr>
              <a:buNone/>
            </a:pPr>
            <a:endParaRPr lang="id-ID" sz="14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F0530-581A-42D5-A378-B256B94A0199}" type="datetime1">
              <a:rPr lang="id-ID" smtClean="0"/>
              <a:pPr/>
              <a:t>22/10/2013</a:t>
            </a:fld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BEBE7-4ED7-43DA-836B-773989A426C8}" type="slidenum">
              <a:rPr lang="id-ID" smtClean="0"/>
              <a:pPr/>
              <a:t>31</a:t>
            </a:fld>
            <a:endParaRPr lang="id-ID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28670"/>
            <a:ext cx="8229600" cy="4525963"/>
          </a:xfrm>
        </p:spPr>
        <p:txBody>
          <a:bodyPr>
            <a:normAutofit fontScale="47500" lnSpcReduction="20000"/>
          </a:bodyPr>
          <a:lstStyle/>
          <a:p>
            <a:pPr>
              <a:buNone/>
            </a:pPr>
            <a:r>
              <a:rPr lang="en-US" dirty="0" smtClean="0">
                <a:latin typeface="Baskerville Old Face" pitchFamily="18" charset="0"/>
              </a:rPr>
              <a:t>13. </a:t>
            </a:r>
            <a:r>
              <a:rPr lang="en-US" dirty="0" err="1" smtClean="0">
                <a:latin typeface="Baskerville Old Face" pitchFamily="18" charset="0"/>
              </a:rPr>
              <a:t>Televisi</a:t>
            </a:r>
            <a:r>
              <a:rPr lang="en-US" dirty="0" smtClean="0">
                <a:latin typeface="Baskerville Old Face" pitchFamily="18" charset="0"/>
              </a:rPr>
              <a:t>  </a:t>
            </a:r>
            <a:r>
              <a:rPr lang="en-US" dirty="0" err="1" smtClean="0">
                <a:latin typeface="Baskerville Old Face" pitchFamily="18" charset="0"/>
              </a:rPr>
              <a:t>dan</a:t>
            </a:r>
            <a:r>
              <a:rPr lang="en-US" dirty="0" smtClean="0">
                <a:latin typeface="Baskerville Old Face" pitchFamily="18" charset="0"/>
              </a:rPr>
              <a:t>  Radio:  </a:t>
            </a:r>
            <a:r>
              <a:rPr lang="en-US" dirty="0" err="1" smtClean="0">
                <a:latin typeface="Baskerville Old Face" pitchFamily="18" charset="0"/>
              </a:rPr>
              <a:t>kegiatan</a:t>
            </a:r>
            <a:r>
              <a:rPr lang="en-US" dirty="0" smtClean="0">
                <a:latin typeface="Baskerville Old Face" pitchFamily="18" charset="0"/>
              </a:rPr>
              <a:t>  </a:t>
            </a:r>
            <a:r>
              <a:rPr lang="en-US" dirty="0" err="1" smtClean="0">
                <a:latin typeface="Baskerville Old Face" pitchFamily="18" charset="0"/>
              </a:rPr>
              <a:t>kreatif</a:t>
            </a:r>
            <a:r>
              <a:rPr lang="en-US" dirty="0" smtClean="0">
                <a:latin typeface="Baskerville Old Face" pitchFamily="18" charset="0"/>
              </a:rPr>
              <a:t>  yang  </a:t>
            </a:r>
            <a:r>
              <a:rPr lang="en-US" dirty="0" err="1" smtClean="0">
                <a:latin typeface="Baskerville Old Face" pitchFamily="18" charset="0"/>
              </a:rPr>
              <a:t>berkaitan</a:t>
            </a:r>
            <a:r>
              <a:rPr lang="en-US" dirty="0" smtClean="0">
                <a:latin typeface="Baskerville Old Face" pitchFamily="18" charset="0"/>
              </a:rPr>
              <a:t>  </a:t>
            </a:r>
            <a:r>
              <a:rPr lang="en-US" dirty="0" err="1" smtClean="0">
                <a:latin typeface="Baskerville Old Face" pitchFamily="18" charset="0"/>
              </a:rPr>
              <a:t>dengan</a:t>
            </a:r>
            <a:r>
              <a:rPr lang="en-US" dirty="0" smtClean="0">
                <a:latin typeface="Baskerville Old Face" pitchFamily="18" charset="0"/>
              </a:rPr>
              <a:t>  </a:t>
            </a:r>
            <a:r>
              <a:rPr lang="en-US" dirty="0" err="1" smtClean="0">
                <a:latin typeface="Baskerville Old Face" pitchFamily="18" charset="0"/>
              </a:rPr>
              <a:t>usaha</a:t>
            </a:r>
            <a:r>
              <a:rPr lang="en-US" dirty="0" smtClean="0">
                <a:latin typeface="Baskerville Old Face" pitchFamily="18" charset="0"/>
              </a:rPr>
              <a:t>  </a:t>
            </a:r>
            <a:r>
              <a:rPr lang="en-US" dirty="0" err="1" smtClean="0">
                <a:latin typeface="Baskerville Old Face" pitchFamily="18" charset="0"/>
              </a:rPr>
              <a:t>kreasi</a:t>
            </a:r>
            <a:r>
              <a:rPr lang="en-US" dirty="0" smtClean="0">
                <a:latin typeface="Baskerville Old Face" pitchFamily="18" charset="0"/>
              </a:rPr>
              <a:t>,  </a:t>
            </a:r>
            <a:r>
              <a:rPr lang="en-US" dirty="0" err="1" smtClean="0">
                <a:latin typeface="Baskerville Old Face" pitchFamily="18" charset="0"/>
              </a:rPr>
              <a:t>produksi</a:t>
            </a:r>
            <a:r>
              <a:rPr lang="en-US" dirty="0" smtClean="0">
                <a:latin typeface="Baskerville Old Face" pitchFamily="18" charset="0"/>
              </a:rPr>
              <a:t>  </a:t>
            </a:r>
            <a:r>
              <a:rPr lang="en-US" dirty="0" err="1" smtClean="0">
                <a:latin typeface="Baskerville Old Face" pitchFamily="18" charset="0"/>
              </a:rPr>
              <a:t>dan</a:t>
            </a:r>
            <a:r>
              <a:rPr lang="en-US" dirty="0" smtClean="0">
                <a:latin typeface="Baskerville Old Face" pitchFamily="18" charset="0"/>
              </a:rPr>
              <a:t>  </a:t>
            </a:r>
            <a:br>
              <a:rPr lang="en-US" dirty="0" smtClean="0">
                <a:latin typeface="Baskerville Old Face" pitchFamily="18" charset="0"/>
              </a:rPr>
            </a:br>
            <a:r>
              <a:rPr lang="id-ID" dirty="0" smtClean="0">
                <a:latin typeface="Baskerville Old Face" pitchFamily="18" charset="0"/>
              </a:rPr>
              <a:t>       </a:t>
            </a:r>
            <a:r>
              <a:rPr lang="en-US" dirty="0" err="1" smtClean="0">
                <a:latin typeface="Baskerville Old Face" pitchFamily="18" charset="0"/>
              </a:rPr>
              <a:t>pengemasan</a:t>
            </a:r>
            <a:r>
              <a:rPr lang="en-US" dirty="0" smtClean="0">
                <a:latin typeface="Baskerville Old Face" pitchFamily="18" charset="0"/>
              </a:rPr>
              <a:t>  </a:t>
            </a:r>
            <a:r>
              <a:rPr lang="en-US" dirty="0" err="1" smtClean="0">
                <a:latin typeface="Baskerville Old Face" pitchFamily="18" charset="0"/>
              </a:rPr>
              <a:t>acara</a:t>
            </a:r>
            <a:r>
              <a:rPr lang="en-US" dirty="0" smtClean="0">
                <a:latin typeface="Baskerville Old Face" pitchFamily="18" charset="0"/>
              </a:rPr>
              <a:t>  </a:t>
            </a:r>
            <a:r>
              <a:rPr lang="en-US" dirty="0" err="1" smtClean="0">
                <a:latin typeface="Baskerville Old Face" pitchFamily="18" charset="0"/>
              </a:rPr>
              <a:t>televisi</a:t>
            </a:r>
            <a:r>
              <a:rPr lang="en-US" dirty="0" smtClean="0">
                <a:latin typeface="Baskerville Old Face" pitchFamily="18" charset="0"/>
              </a:rPr>
              <a:t>  (</a:t>
            </a:r>
            <a:r>
              <a:rPr lang="en-US" dirty="0" err="1" smtClean="0">
                <a:latin typeface="Baskerville Old Face" pitchFamily="18" charset="0"/>
              </a:rPr>
              <a:t>seperti</a:t>
            </a:r>
            <a:r>
              <a:rPr lang="en-US" dirty="0" smtClean="0">
                <a:latin typeface="Baskerville Old Face" pitchFamily="18" charset="0"/>
              </a:rPr>
              <a:t>  games,  </a:t>
            </a:r>
            <a:r>
              <a:rPr lang="en-US" dirty="0" err="1" smtClean="0">
                <a:latin typeface="Baskerville Old Face" pitchFamily="18" charset="0"/>
              </a:rPr>
              <a:t>kuis</a:t>
            </a:r>
            <a:r>
              <a:rPr lang="en-US" dirty="0" smtClean="0">
                <a:latin typeface="Baskerville Old Face" pitchFamily="18" charset="0"/>
              </a:rPr>
              <a:t>,  reality  show,  infotainment,  </a:t>
            </a:r>
            <a:r>
              <a:rPr lang="en-US" dirty="0" err="1" smtClean="0">
                <a:latin typeface="Baskerville Old Face" pitchFamily="18" charset="0"/>
              </a:rPr>
              <a:t>dan</a:t>
            </a:r>
            <a:r>
              <a:rPr lang="en-US" dirty="0" smtClean="0">
                <a:latin typeface="Baskerville Old Face" pitchFamily="18" charset="0"/>
              </a:rPr>
              <a:t>  </a:t>
            </a:r>
            <a:r>
              <a:rPr lang="en-US" dirty="0" err="1" smtClean="0">
                <a:latin typeface="Baskerville Old Face" pitchFamily="18" charset="0"/>
              </a:rPr>
              <a:t>lainnya</a:t>
            </a:r>
            <a:r>
              <a:rPr lang="en-US" dirty="0" smtClean="0">
                <a:latin typeface="Baskerville Old Face" pitchFamily="18" charset="0"/>
              </a:rPr>
              <a:t>),  </a:t>
            </a:r>
            <a:br>
              <a:rPr lang="en-US" dirty="0" smtClean="0">
                <a:latin typeface="Baskerville Old Face" pitchFamily="18" charset="0"/>
              </a:rPr>
            </a:br>
            <a:r>
              <a:rPr lang="id-ID" dirty="0" smtClean="0">
                <a:latin typeface="Baskerville Old Face" pitchFamily="18" charset="0"/>
              </a:rPr>
              <a:t>       </a:t>
            </a:r>
            <a:r>
              <a:rPr lang="en-US" dirty="0" err="1" smtClean="0">
                <a:latin typeface="Baskerville Old Face" pitchFamily="18" charset="0"/>
              </a:rPr>
              <a:t>penyiaran</a:t>
            </a:r>
            <a:r>
              <a:rPr lang="en-US" dirty="0" smtClean="0">
                <a:latin typeface="Baskerville Old Face" pitchFamily="18" charset="0"/>
              </a:rPr>
              <a:t>,  </a:t>
            </a:r>
            <a:r>
              <a:rPr lang="en-US" dirty="0" err="1" smtClean="0">
                <a:latin typeface="Baskerville Old Face" pitchFamily="18" charset="0"/>
              </a:rPr>
              <a:t>dan</a:t>
            </a:r>
            <a:r>
              <a:rPr lang="en-US" dirty="0" smtClean="0">
                <a:latin typeface="Baskerville Old Face" pitchFamily="18" charset="0"/>
              </a:rPr>
              <a:t>  </a:t>
            </a:r>
            <a:r>
              <a:rPr lang="en-US" dirty="0" err="1" smtClean="0">
                <a:latin typeface="Baskerville Old Face" pitchFamily="18" charset="0"/>
              </a:rPr>
              <a:t>transmisi</a:t>
            </a:r>
            <a:r>
              <a:rPr lang="en-US" dirty="0" smtClean="0">
                <a:latin typeface="Baskerville Old Face" pitchFamily="18" charset="0"/>
              </a:rPr>
              <a:t>  </a:t>
            </a:r>
            <a:r>
              <a:rPr lang="en-US" dirty="0" err="1" smtClean="0">
                <a:latin typeface="Baskerville Old Face" pitchFamily="18" charset="0"/>
              </a:rPr>
              <a:t>konten</a:t>
            </a:r>
            <a:r>
              <a:rPr lang="en-US" dirty="0" smtClean="0">
                <a:latin typeface="Baskerville Old Face" pitchFamily="18" charset="0"/>
              </a:rPr>
              <a:t>  </a:t>
            </a:r>
            <a:r>
              <a:rPr lang="en-US" dirty="0" err="1" smtClean="0">
                <a:latin typeface="Baskerville Old Face" pitchFamily="18" charset="0"/>
              </a:rPr>
              <a:t>acara</a:t>
            </a:r>
            <a:r>
              <a:rPr lang="en-US" dirty="0" smtClean="0">
                <a:latin typeface="Baskerville Old Face" pitchFamily="18" charset="0"/>
              </a:rPr>
              <a:t>  </a:t>
            </a:r>
            <a:r>
              <a:rPr lang="en-US" dirty="0" err="1" smtClean="0">
                <a:latin typeface="Baskerville Old Face" pitchFamily="18" charset="0"/>
              </a:rPr>
              <a:t>televisi</a:t>
            </a:r>
            <a:r>
              <a:rPr lang="en-US" dirty="0" smtClean="0">
                <a:latin typeface="Baskerville Old Face" pitchFamily="18" charset="0"/>
              </a:rPr>
              <a:t>  </a:t>
            </a:r>
            <a:r>
              <a:rPr lang="en-US" dirty="0" err="1" smtClean="0">
                <a:latin typeface="Baskerville Old Face" pitchFamily="18" charset="0"/>
              </a:rPr>
              <a:t>dan</a:t>
            </a:r>
            <a:r>
              <a:rPr lang="en-US" dirty="0" smtClean="0">
                <a:latin typeface="Baskerville Old Face" pitchFamily="18" charset="0"/>
              </a:rPr>
              <a:t>  radio,  </a:t>
            </a:r>
            <a:r>
              <a:rPr lang="en-US" dirty="0" err="1" smtClean="0">
                <a:latin typeface="Baskerville Old Face" pitchFamily="18" charset="0"/>
              </a:rPr>
              <a:t>termasuk</a:t>
            </a:r>
            <a:r>
              <a:rPr lang="en-US" dirty="0" smtClean="0">
                <a:latin typeface="Baskerville Old Face" pitchFamily="18" charset="0"/>
              </a:rPr>
              <a:t>  </a:t>
            </a:r>
            <a:r>
              <a:rPr lang="en-US" dirty="0" err="1" smtClean="0">
                <a:latin typeface="Baskerville Old Face" pitchFamily="18" charset="0"/>
              </a:rPr>
              <a:t>kegiatan</a:t>
            </a:r>
            <a:r>
              <a:rPr lang="en-US" dirty="0" smtClean="0">
                <a:latin typeface="Baskerville Old Face" pitchFamily="18" charset="0"/>
              </a:rPr>
              <a:t>  station  relay  </a:t>
            </a:r>
            <a:br>
              <a:rPr lang="en-US" dirty="0" smtClean="0">
                <a:latin typeface="Baskerville Old Face" pitchFamily="18" charset="0"/>
              </a:rPr>
            </a:br>
            <a:r>
              <a:rPr lang="id-ID" dirty="0" smtClean="0">
                <a:latin typeface="Baskerville Old Face" pitchFamily="18" charset="0"/>
              </a:rPr>
              <a:t>       </a:t>
            </a:r>
            <a:r>
              <a:rPr lang="en-US" dirty="0" smtClean="0">
                <a:latin typeface="Baskerville Old Face" pitchFamily="18" charset="0"/>
              </a:rPr>
              <a:t>(</a:t>
            </a:r>
            <a:r>
              <a:rPr lang="en-US" dirty="0" err="1" smtClean="0">
                <a:latin typeface="Baskerville Old Face" pitchFamily="18" charset="0"/>
              </a:rPr>
              <a:t>pemancar</a:t>
            </a:r>
            <a:r>
              <a:rPr lang="en-US" dirty="0" smtClean="0">
                <a:latin typeface="Baskerville Old Face" pitchFamily="18" charset="0"/>
              </a:rPr>
              <a:t>  </a:t>
            </a:r>
            <a:r>
              <a:rPr lang="en-US" dirty="0" err="1" smtClean="0">
                <a:latin typeface="Baskerville Old Face" pitchFamily="18" charset="0"/>
              </a:rPr>
              <a:t>kembali</a:t>
            </a:r>
            <a:r>
              <a:rPr lang="en-US" dirty="0" smtClean="0">
                <a:latin typeface="Baskerville Old Face" pitchFamily="18" charset="0"/>
              </a:rPr>
              <a:t>)  </a:t>
            </a:r>
            <a:r>
              <a:rPr lang="en-US" dirty="0" err="1" smtClean="0">
                <a:latin typeface="Baskerville Old Face" pitchFamily="18" charset="0"/>
              </a:rPr>
              <a:t>siaran</a:t>
            </a:r>
            <a:r>
              <a:rPr lang="en-US" dirty="0" smtClean="0">
                <a:latin typeface="Baskerville Old Face" pitchFamily="18" charset="0"/>
              </a:rPr>
              <a:t>  radio  </a:t>
            </a:r>
            <a:r>
              <a:rPr lang="en-US" dirty="0" err="1" smtClean="0">
                <a:latin typeface="Baskerville Old Face" pitchFamily="18" charset="0"/>
              </a:rPr>
              <a:t>dan</a:t>
            </a:r>
            <a:r>
              <a:rPr lang="en-US" dirty="0" smtClean="0">
                <a:latin typeface="Baskerville Old Face" pitchFamily="18" charset="0"/>
              </a:rPr>
              <a:t>  </a:t>
            </a:r>
            <a:r>
              <a:rPr lang="en-US" dirty="0" err="1" smtClean="0">
                <a:latin typeface="Baskerville Old Face" pitchFamily="18" charset="0"/>
              </a:rPr>
              <a:t>televisi</a:t>
            </a:r>
            <a:r>
              <a:rPr lang="en-US" dirty="0" smtClean="0">
                <a:latin typeface="Baskerville Old Face" pitchFamily="18" charset="0"/>
              </a:rPr>
              <a:t>.  </a:t>
            </a:r>
            <a:endParaRPr lang="id-ID" dirty="0" smtClean="0">
              <a:latin typeface="Baskerville Old Face" pitchFamily="18" charset="0"/>
            </a:endParaRPr>
          </a:p>
          <a:p>
            <a:pPr>
              <a:buNone/>
            </a:pPr>
            <a:r>
              <a:rPr lang="en-US" dirty="0" smtClean="0">
                <a:latin typeface="Baskerville Old Face" pitchFamily="18" charset="0"/>
              </a:rPr>
              <a:t>14. </a:t>
            </a:r>
            <a:r>
              <a:rPr lang="en-US" dirty="0" err="1" smtClean="0">
                <a:latin typeface="Baskerville Old Face" pitchFamily="18" charset="0"/>
              </a:rPr>
              <a:t>Riset</a:t>
            </a:r>
            <a:r>
              <a:rPr lang="en-US" dirty="0" smtClean="0">
                <a:latin typeface="Baskerville Old Face" pitchFamily="18" charset="0"/>
              </a:rPr>
              <a:t>  </a:t>
            </a:r>
            <a:r>
              <a:rPr lang="en-US" dirty="0" err="1" smtClean="0">
                <a:latin typeface="Baskerville Old Face" pitchFamily="18" charset="0"/>
              </a:rPr>
              <a:t>dan</a:t>
            </a:r>
            <a:r>
              <a:rPr lang="en-US" dirty="0" smtClean="0">
                <a:latin typeface="Baskerville Old Face" pitchFamily="18" charset="0"/>
              </a:rPr>
              <a:t>  </a:t>
            </a:r>
            <a:r>
              <a:rPr lang="en-US" dirty="0" err="1" smtClean="0">
                <a:latin typeface="Baskerville Old Face" pitchFamily="18" charset="0"/>
              </a:rPr>
              <a:t>Pengembangan</a:t>
            </a:r>
            <a:r>
              <a:rPr lang="en-US" dirty="0" smtClean="0">
                <a:latin typeface="Baskerville Old Face" pitchFamily="18" charset="0"/>
              </a:rPr>
              <a:t>:  </a:t>
            </a:r>
            <a:r>
              <a:rPr lang="en-US" dirty="0" err="1" smtClean="0">
                <a:latin typeface="Baskerville Old Face" pitchFamily="18" charset="0"/>
              </a:rPr>
              <a:t>kegiatan</a:t>
            </a:r>
            <a:r>
              <a:rPr lang="en-US" dirty="0" smtClean="0">
                <a:latin typeface="Baskerville Old Face" pitchFamily="18" charset="0"/>
              </a:rPr>
              <a:t>  </a:t>
            </a:r>
            <a:r>
              <a:rPr lang="en-US" dirty="0" err="1" smtClean="0">
                <a:latin typeface="Baskerville Old Face" pitchFamily="18" charset="0"/>
              </a:rPr>
              <a:t>kreatif</a:t>
            </a:r>
            <a:r>
              <a:rPr lang="en-US" dirty="0" smtClean="0">
                <a:latin typeface="Baskerville Old Face" pitchFamily="18" charset="0"/>
              </a:rPr>
              <a:t>  yang  </a:t>
            </a:r>
            <a:r>
              <a:rPr lang="en-US" dirty="0" err="1" smtClean="0">
                <a:latin typeface="Baskerville Old Face" pitchFamily="18" charset="0"/>
              </a:rPr>
              <a:t>terkait</a:t>
            </a:r>
            <a:r>
              <a:rPr lang="en-US" dirty="0" smtClean="0">
                <a:latin typeface="Baskerville Old Face" pitchFamily="18" charset="0"/>
              </a:rPr>
              <a:t>  </a:t>
            </a:r>
            <a:r>
              <a:rPr lang="en-US" dirty="0" err="1" smtClean="0">
                <a:latin typeface="Baskerville Old Face" pitchFamily="18" charset="0"/>
              </a:rPr>
              <a:t>dengan</a:t>
            </a:r>
            <a:r>
              <a:rPr lang="en-US" dirty="0" smtClean="0">
                <a:latin typeface="Baskerville Old Face" pitchFamily="18" charset="0"/>
              </a:rPr>
              <a:t>  </a:t>
            </a:r>
            <a:r>
              <a:rPr lang="en-US" dirty="0" err="1" smtClean="0">
                <a:latin typeface="Baskerville Old Face" pitchFamily="18" charset="0"/>
              </a:rPr>
              <a:t>usaha</a:t>
            </a:r>
            <a:r>
              <a:rPr lang="en-US" dirty="0" smtClean="0">
                <a:latin typeface="Baskerville Old Face" pitchFamily="18" charset="0"/>
              </a:rPr>
              <a:t>  </a:t>
            </a:r>
            <a:r>
              <a:rPr lang="en-US" dirty="0" err="1" smtClean="0">
                <a:latin typeface="Baskerville Old Face" pitchFamily="18" charset="0"/>
              </a:rPr>
              <a:t>inovatif</a:t>
            </a:r>
            <a:r>
              <a:rPr lang="en-US" dirty="0" smtClean="0">
                <a:latin typeface="Baskerville Old Face" pitchFamily="18" charset="0"/>
              </a:rPr>
              <a:t>  yang  </a:t>
            </a:r>
            <a:br>
              <a:rPr lang="en-US" dirty="0" smtClean="0">
                <a:latin typeface="Baskerville Old Face" pitchFamily="18" charset="0"/>
              </a:rPr>
            </a:br>
            <a:r>
              <a:rPr lang="id-ID" dirty="0" smtClean="0">
                <a:latin typeface="Baskerville Old Face" pitchFamily="18" charset="0"/>
              </a:rPr>
              <a:t>       </a:t>
            </a:r>
            <a:r>
              <a:rPr lang="en-US" dirty="0" err="1" smtClean="0">
                <a:latin typeface="Baskerville Old Face" pitchFamily="18" charset="0"/>
              </a:rPr>
              <a:t>menawarkan</a:t>
            </a:r>
            <a:r>
              <a:rPr lang="en-US" dirty="0" smtClean="0">
                <a:latin typeface="Baskerville Old Face" pitchFamily="18" charset="0"/>
              </a:rPr>
              <a:t>  </a:t>
            </a:r>
            <a:r>
              <a:rPr lang="en-US" dirty="0" err="1" smtClean="0">
                <a:latin typeface="Baskerville Old Face" pitchFamily="18" charset="0"/>
              </a:rPr>
              <a:t>penemuan</a:t>
            </a:r>
            <a:r>
              <a:rPr lang="en-US" dirty="0" smtClean="0">
                <a:latin typeface="Baskerville Old Face" pitchFamily="18" charset="0"/>
              </a:rPr>
              <a:t>  </a:t>
            </a:r>
            <a:r>
              <a:rPr lang="en-US" dirty="0" err="1" smtClean="0">
                <a:latin typeface="Baskerville Old Face" pitchFamily="18" charset="0"/>
              </a:rPr>
              <a:t>ilmu</a:t>
            </a:r>
            <a:r>
              <a:rPr lang="en-US" dirty="0" smtClean="0">
                <a:latin typeface="Baskerville Old Face" pitchFamily="18" charset="0"/>
              </a:rPr>
              <a:t>  </a:t>
            </a:r>
            <a:r>
              <a:rPr lang="en-US" dirty="0" err="1" smtClean="0">
                <a:latin typeface="Baskerville Old Face" pitchFamily="18" charset="0"/>
              </a:rPr>
              <a:t>dan</a:t>
            </a:r>
            <a:r>
              <a:rPr lang="en-US" dirty="0" smtClean="0">
                <a:latin typeface="Baskerville Old Face" pitchFamily="18" charset="0"/>
              </a:rPr>
              <a:t>  </a:t>
            </a:r>
            <a:r>
              <a:rPr lang="en-US" dirty="0" err="1" smtClean="0">
                <a:latin typeface="Baskerville Old Face" pitchFamily="18" charset="0"/>
              </a:rPr>
              <a:t>teknologi</a:t>
            </a:r>
            <a:r>
              <a:rPr lang="en-US" dirty="0" smtClean="0">
                <a:latin typeface="Baskerville Old Face" pitchFamily="18" charset="0"/>
              </a:rPr>
              <a:t>  </a:t>
            </a:r>
            <a:r>
              <a:rPr lang="en-US" dirty="0" err="1" smtClean="0">
                <a:latin typeface="Baskerville Old Face" pitchFamily="18" charset="0"/>
              </a:rPr>
              <a:t>dan</a:t>
            </a:r>
            <a:r>
              <a:rPr lang="en-US" dirty="0" smtClean="0">
                <a:latin typeface="Baskerville Old Face" pitchFamily="18" charset="0"/>
              </a:rPr>
              <a:t>  </a:t>
            </a:r>
            <a:r>
              <a:rPr lang="en-US" dirty="0" err="1" smtClean="0">
                <a:latin typeface="Baskerville Old Face" pitchFamily="18" charset="0"/>
              </a:rPr>
              <a:t>penerapan</a:t>
            </a:r>
            <a:r>
              <a:rPr lang="en-US" dirty="0" smtClean="0">
                <a:latin typeface="Baskerville Old Face" pitchFamily="18" charset="0"/>
              </a:rPr>
              <a:t>  </a:t>
            </a:r>
            <a:r>
              <a:rPr lang="en-US" dirty="0" err="1" smtClean="0">
                <a:latin typeface="Baskerville Old Face" pitchFamily="18" charset="0"/>
              </a:rPr>
              <a:t>ilmu</a:t>
            </a:r>
            <a:r>
              <a:rPr lang="en-US" dirty="0" smtClean="0">
                <a:latin typeface="Baskerville Old Face" pitchFamily="18" charset="0"/>
              </a:rPr>
              <a:t>  </a:t>
            </a:r>
            <a:r>
              <a:rPr lang="en-US" dirty="0" err="1" smtClean="0">
                <a:latin typeface="Baskerville Old Face" pitchFamily="18" charset="0"/>
              </a:rPr>
              <a:t>dan</a:t>
            </a:r>
            <a:r>
              <a:rPr lang="en-US" dirty="0" smtClean="0">
                <a:latin typeface="Baskerville Old Face" pitchFamily="18" charset="0"/>
              </a:rPr>
              <a:t>  </a:t>
            </a:r>
            <a:r>
              <a:rPr lang="en-US" dirty="0" err="1" smtClean="0">
                <a:latin typeface="Baskerville Old Face" pitchFamily="18" charset="0"/>
              </a:rPr>
              <a:t>pengetahuan</a:t>
            </a:r>
            <a:r>
              <a:rPr lang="en-US" dirty="0" smtClean="0">
                <a:latin typeface="Baskerville Old Face" pitchFamily="18" charset="0"/>
              </a:rPr>
              <a:t>  </a:t>
            </a:r>
            <a:br>
              <a:rPr lang="en-US" dirty="0" smtClean="0">
                <a:latin typeface="Baskerville Old Face" pitchFamily="18" charset="0"/>
              </a:rPr>
            </a:br>
            <a:r>
              <a:rPr lang="id-ID" dirty="0" smtClean="0">
                <a:latin typeface="Baskerville Old Face" pitchFamily="18" charset="0"/>
              </a:rPr>
              <a:t>       </a:t>
            </a:r>
            <a:r>
              <a:rPr lang="en-US" dirty="0" err="1" smtClean="0">
                <a:latin typeface="Baskerville Old Face" pitchFamily="18" charset="0"/>
              </a:rPr>
              <a:t>tersebut</a:t>
            </a:r>
            <a:r>
              <a:rPr lang="en-US" dirty="0" smtClean="0">
                <a:latin typeface="Baskerville Old Face" pitchFamily="18" charset="0"/>
              </a:rPr>
              <a:t>  </a:t>
            </a:r>
            <a:r>
              <a:rPr lang="en-US" dirty="0" err="1" smtClean="0">
                <a:latin typeface="Baskerville Old Face" pitchFamily="18" charset="0"/>
              </a:rPr>
              <a:t>untuk</a:t>
            </a:r>
            <a:r>
              <a:rPr lang="en-US" dirty="0" smtClean="0">
                <a:latin typeface="Baskerville Old Face" pitchFamily="18" charset="0"/>
              </a:rPr>
              <a:t>  </a:t>
            </a:r>
            <a:r>
              <a:rPr lang="en-US" dirty="0" err="1" smtClean="0">
                <a:latin typeface="Baskerville Old Face" pitchFamily="18" charset="0"/>
              </a:rPr>
              <a:t>perbaikan</a:t>
            </a:r>
            <a:r>
              <a:rPr lang="en-US" dirty="0" smtClean="0">
                <a:latin typeface="Baskerville Old Face" pitchFamily="18" charset="0"/>
              </a:rPr>
              <a:t>  </a:t>
            </a:r>
            <a:r>
              <a:rPr lang="en-US" dirty="0" err="1" smtClean="0">
                <a:latin typeface="Baskerville Old Face" pitchFamily="18" charset="0"/>
              </a:rPr>
              <a:t>produk</a:t>
            </a:r>
            <a:r>
              <a:rPr lang="en-US" dirty="0" smtClean="0">
                <a:latin typeface="Baskerville Old Face" pitchFamily="18" charset="0"/>
              </a:rPr>
              <a:t>  </a:t>
            </a:r>
            <a:r>
              <a:rPr lang="en-US" dirty="0" err="1" smtClean="0">
                <a:latin typeface="Baskerville Old Face" pitchFamily="18" charset="0"/>
              </a:rPr>
              <a:t>dan</a:t>
            </a:r>
            <a:r>
              <a:rPr lang="en-US" dirty="0" smtClean="0">
                <a:latin typeface="Baskerville Old Face" pitchFamily="18" charset="0"/>
              </a:rPr>
              <a:t>  </a:t>
            </a:r>
            <a:r>
              <a:rPr lang="en-US" dirty="0" err="1" smtClean="0">
                <a:latin typeface="Baskerville Old Face" pitchFamily="18" charset="0"/>
              </a:rPr>
              <a:t>kreasi</a:t>
            </a:r>
            <a:r>
              <a:rPr lang="en-US" dirty="0" smtClean="0">
                <a:latin typeface="Baskerville Old Face" pitchFamily="18" charset="0"/>
              </a:rPr>
              <a:t>  </a:t>
            </a:r>
            <a:r>
              <a:rPr lang="en-US" dirty="0" err="1" smtClean="0">
                <a:latin typeface="Baskerville Old Face" pitchFamily="18" charset="0"/>
              </a:rPr>
              <a:t>produk</a:t>
            </a:r>
            <a:r>
              <a:rPr lang="en-US" dirty="0" smtClean="0">
                <a:latin typeface="Baskerville Old Face" pitchFamily="18" charset="0"/>
              </a:rPr>
              <a:t>  </a:t>
            </a:r>
            <a:r>
              <a:rPr lang="en-US" dirty="0" err="1" smtClean="0">
                <a:latin typeface="Baskerville Old Face" pitchFamily="18" charset="0"/>
              </a:rPr>
              <a:t>baru</a:t>
            </a:r>
            <a:r>
              <a:rPr lang="en-US" dirty="0" smtClean="0">
                <a:latin typeface="Baskerville Old Face" pitchFamily="18" charset="0"/>
              </a:rPr>
              <a:t>,  </a:t>
            </a:r>
            <a:r>
              <a:rPr lang="en-US" dirty="0" err="1" smtClean="0">
                <a:latin typeface="Baskerville Old Face" pitchFamily="18" charset="0"/>
              </a:rPr>
              <a:t>proses</a:t>
            </a:r>
            <a:r>
              <a:rPr lang="en-US" dirty="0" smtClean="0">
                <a:latin typeface="Baskerville Old Face" pitchFamily="18" charset="0"/>
              </a:rPr>
              <a:t>  </a:t>
            </a:r>
            <a:r>
              <a:rPr lang="en-US" dirty="0" err="1" smtClean="0">
                <a:latin typeface="Baskerville Old Face" pitchFamily="18" charset="0"/>
              </a:rPr>
              <a:t>baru</a:t>
            </a:r>
            <a:r>
              <a:rPr lang="en-US" dirty="0" smtClean="0">
                <a:latin typeface="Baskerville Old Face" pitchFamily="18" charset="0"/>
              </a:rPr>
              <a:t>,  material  </a:t>
            </a:r>
            <a:r>
              <a:rPr lang="en-US" dirty="0" err="1" smtClean="0">
                <a:latin typeface="Baskerville Old Face" pitchFamily="18" charset="0"/>
              </a:rPr>
              <a:t>baru</a:t>
            </a:r>
            <a:r>
              <a:rPr lang="en-US" dirty="0" smtClean="0">
                <a:latin typeface="Baskerville Old Face" pitchFamily="18" charset="0"/>
              </a:rPr>
              <a:t>,  </a:t>
            </a:r>
            <a:br>
              <a:rPr lang="en-US" dirty="0" smtClean="0">
                <a:latin typeface="Baskerville Old Face" pitchFamily="18" charset="0"/>
              </a:rPr>
            </a:br>
            <a:r>
              <a:rPr lang="id-ID" dirty="0" smtClean="0">
                <a:latin typeface="Baskerville Old Face" pitchFamily="18" charset="0"/>
              </a:rPr>
              <a:t>       </a:t>
            </a:r>
            <a:r>
              <a:rPr lang="en-US" dirty="0" err="1" smtClean="0">
                <a:latin typeface="Baskerville Old Face" pitchFamily="18" charset="0"/>
              </a:rPr>
              <a:t>alat</a:t>
            </a:r>
            <a:r>
              <a:rPr lang="en-US" dirty="0" smtClean="0">
                <a:latin typeface="Baskerville Old Face" pitchFamily="18" charset="0"/>
              </a:rPr>
              <a:t>  </a:t>
            </a:r>
            <a:r>
              <a:rPr lang="en-US" dirty="0" err="1" smtClean="0">
                <a:latin typeface="Baskerville Old Face" pitchFamily="18" charset="0"/>
              </a:rPr>
              <a:t>baru</a:t>
            </a:r>
            <a:r>
              <a:rPr lang="en-US" dirty="0" smtClean="0">
                <a:latin typeface="Baskerville Old Face" pitchFamily="18" charset="0"/>
              </a:rPr>
              <a:t>,  </a:t>
            </a:r>
            <a:r>
              <a:rPr lang="en-US" dirty="0" err="1" smtClean="0">
                <a:latin typeface="Baskerville Old Face" pitchFamily="18" charset="0"/>
              </a:rPr>
              <a:t>metode</a:t>
            </a:r>
            <a:r>
              <a:rPr lang="en-US" dirty="0" smtClean="0">
                <a:latin typeface="Baskerville Old Face" pitchFamily="18" charset="0"/>
              </a:rPr>
              <a:t>  </a:t>
            </a:r>
            <a:r>
              <a:rPr lang="en-US" dirty="0" err="1" smtClean="0">
                <a:latin typeface="Baskerville Old Face" pitchFamily="18" charset="0"/>
              </a:rPr>
              <a:t>baru</a:t>
            </a:r>
            <a:r>
              <a:rPr lang="en-US" dirty="0" smtClean="0">
                <a:latin typeface="Baskerville Old Face" pitchFamily="18" charset="0"/>
              </a:rPr>
              <a:t>,  </a:t>
            </a:r>
            <a:r>
              <a:rPr lang="en-US" dirty="0" err="1" smtClean="0">
                <a:latin typeface="Baskerville Old Face" pitchFamily="18" charset="0"/>
              </a:rPr>
              <a:t>dan</a:t>
            </a:r>
            <a:r>
              <a:rPr lang="en-US" dirty="0" smtClean="0">
                <a:latin typeface="Baskerville Old Face" pitchFamily="18" charset="0"/>
              </a:rPr>
              <a:t>  </a:t>
            </a:r>
            <a:r>
              <a:rPr lang="en-US" dirty="0" err="1" smtClean="0">
                <a:latin typeface="Baskerville Old Face" pitchFamily="18" charset="0"/>
              </a:rPr>
              <a:t>teknologi</a:t>
            </a:r>
            <a:r>
              <a:rPr lang="en-US" dirty="0" smtClean="0">
                <a:latin typeface="Baskerville Old Face" pitchFamily="18" charset="0"/>
              </a:rPr>
              <a:t>  </a:t>
            </a:r>
            <a:r>
              <a:rPr lang="en-US" dirty="0" err="1" smtClean="0">
                <a:latin typeface="Baskerville Old Face" pitchFamily="18" charset="0"/>
              </a:rPr>
              <a:t>baru</a:t>
            </a:r>
            <a:r>
              <a:rPr lang="en-US" dirty="0" smtClean="0">
                <a:latin typeface="Baskerville Old Face" pitchFamily="18" charset="0"/>
              </a:rPr>
              <a:t>  yang  </a:t>
            </a:r>
            <a:r>
              <a:rPr lang="en-US" dirty="0" err="1" smtClean="0">
                <a:latin typeface="Baskerville Old Face" pitchFamily="18" charset="0"/>
              </a:rPr>
              <a:t>dapat</a:t>
            </a:r>
            <a:r>
              <a:rPr lang="en-US" dirty="0" smtClean="0">
                <a:latin typeface="Baskerville Old Face" pitchFamily="18" charset="0"/>
              </a:rPr>
              <a:t>  </a:t>
            </a:r>
            <a:r>
              <a:rPr lang="en-US" dirty="0" err="1" smtClean="0">
                <a:latin typeface="Baskerville Old Face" pitchFamily="18" charset="0"/>
              </a:rPr>
              <a:t>memenuhi</a:t>
            </a:r>
            <a:r>
              <a:rPr lang="en-US" dirty="0" smtClean="0">
                <a:latin typeface="Baskerville Old Face" pitchFamily="18" charset="0"/>
              </a:rPr>
              <a:t>  </a:t>
            </a:r>
            <a:r>
              <a:rPr lang="en-US" dirty="0" err="1" smtClean="0">
                <a:latin typeface="Baskerville Old Face" pitchFamily="18" charset="0"/>
              </a:rPr>
              <a:t>kebutuhan</a:t>
            </a:r>
            <a:r>
              <a:rPr lang="en-US" dirty="0" smtClean="0">
                <a:latin typeface="Baskerville Old Face" pitchFamily="18" charset="0"/>
              </a:rPr>
              <a:t>  </a:t>
            </a:r>
            <a:r>
              <a:rPr lang="en-US" dirty="0" err="1" smtClean="0">
                <a:latin typeface="Baskerville Old Face" pitchFamily="18" charset="0"/>
              </a:rPr>
              <a:t>pasar</a:t>
            </a:r>
            <a:r>
              <a:rPr lang="en-US" dirty="0" smtClean="0">
                <a:latin typeface="Baskerville Old Face" pitchFamily="18" charset="0"/>
              </a:rPr>
              <a:t>;  </a:t>
            </a:r>
            <a:br>
              <a:rPr lang="en-US" dirty="0" smtClean="0">
                <a:latin typeface="Baskerville Old Face" pitchFamily="18" charset="0"/>
              </a:rPr>
            </a:br>
            <a:r>
              <a:rPr lang="id-ID" dirty="0" smtClean="0">
                <a:latin typeface="Baskerville Old Face" pitchFamily="18" charset="0"/>
              </a:rPr>
              <a:t>       </a:t>
            </a:r>
            <a:r>
              <a:rPr lang="en-US" dirty="0" err="1" smtClean="0">
                <a:latin typeface="Baskerville Old Face" pitchFamily="18" charset="0"/>
              </a:rPr>
              <a:t>termasuk</a:t>
            </a:r>
            <a:r>
              <a:rPr lang="en-US" dirty="0" smtClean="0">
                <a:latin typeface="Baskerville Old Face" pitchFamily="18" charset="0"/>
              </a:rPr>
              <a:t>  yang  </a:t>
            </a:r>
            <a:r>
              <a:rPr lang="en-US" dirty="0" err="1" smtClean="0">
                <a:latin typeface="Baskerville Old Face" pitchFamily="18" charset="0"/>
              </a:rPr>
              <a:t>berkaitan</a:t>
            </a:r>
            <a:r>
              <a:rPr lang="en-US" dirty="0" smtClean="0">
                <a:latin typeface="Baskerville Old Face" pitchFamily="18" charset="0"/>
              </a:rPr>
              <a:t>  </a:t>
            </a:r>
            <a:r>
              <a:rPr lang="en-US" dirty="0" err="1" smtClean="0">
                <a:latin typeface="Baskerville Old Face" pitchFamily="18" charset="0"/>
              </a:rPr>
              <a:t>dengan</a:t>
            </a:r>
            <a:r>
              <a:rPr lang="en-US" dirty="0" smtClean="0">
                <a:latin typeface="Baskerville Old Face" pitchFamily="18" charset="0"/>
              </a:rPr>
              <a:t>  </a:t>
            </a:r>
            <a:r>
              <a:rPr lang="en-US" dirty="0" err="1" smtClean="0">
                <a:latin typeface="Baskerville Old Face" pitchFamily="18" charset="0"/>
              </a:rPr>
              <a:t>humaniora</a:t>
            </a:r>
            <a:r>
              <a:rPr lang="en-US" dirty="0" smtClean="0">
                <a:latin typeface="Baskerville Old Face" pitchFamily="18" charset="0"/>
              </a:rPr>
              <a:t>  </a:t>
            </a:r>
            <a:r>
              <a:rPr lang="en-US" dirty="0" err="1" smtClean="0">
                <a:latin typeface="Baskerville Old Face" pitchFamily="18" charset="0"/>
              </a:rPr>
              <a:t>seperti</a:t>
            </a:r>
            <a:r>
              <a:rPr lang="en-US" dirty="0" smtClean="0">
                <a:latin typeface="Baskerville Old Face" pitchFamily="18" charset="0"/>
              </a:rPr>
              <a:t>  </a:t>
            </a:r>
            <a:r>
              <a:rPr lang="en-US" dirty="0" err="1" smtClean="0">
                <a:latin typeface="Baskerville Old Face" pitchFamily="18" charset="0"/>
              </a:rPr>
              <a:t>penelitian</a:t>
            </a:r>
            <a:r>
              <a:rPr lang="en-US" dirty="0" smtClean="0">
                <a:latin typeface="Baskerville Old Face" pitchFamily="18" charset="0"/>
              </a:rPr>
              <a:t>  </a:t>
            </a:r>
            <a:r>
              <a:rPr lang="en-US" dirty="0" err="1" smtClean="0">
                <a:latin typeface="Baskerville Old Face" pitchFamily="18" charset="0"/>
              </a:rPr>
              <a:t>dan</a:t>
            </a:r>
            <a:r>
              <a:rPr lang="en-US" dirty="0" smtClean="0">
                <a:latin typeface="Baskerville Old Face" pitchFamily="18" charset="0"/>
              </a:rPr>
              <a:t>  </a:t>
            </a:r>
            <a:r>
              <a:rPr lang="en-US" dirty="0" err="1" smtClean="0">
                <a:latin typeface="Baskerville Old Face" pitchFamily="18" charset="0"/>
              </a:rPr>
              <a:t>pengembangan</a:t>
            </a:r>
            <a:r>
              <a:rPr lang="en-US" dirty="0" smtClean="0">
                <a:latin typeface="Baskerville Old Face" pitchFamily="18" charset="0"/>
              </a:rPr>
              <a:t>  </a:t>
            </a:r>
            <a:br>
              <a:rPr lang="en-US" dirty="0" smtClean="0">
                <a:latin typeface="Baskerville Old Face" pitchFamily="18" charset="0"/>
              </a:rPr>
            </a:br>
            <a:r>
              <a:rPr lang="id-ID" dirty="0" smtClean="0">
                <a:latin typeface="Baskerville Old Face" pitchFamily="18" charset="0"/>
              </a:rPr>
              <a:t>       </a:t>
            </a:r>
            <a:r>
              <a:rPr lang="en-US" dirty="0" err="1" smtClean="0">
                <a:latin typeface="Baskerville Old Face" pitchFamily="18" charset="0"/>
              </a:rPr>
              <a:t>bahasa</a:t>
            </a:r>
            <a:r>
              <a:rPr lang="en-US" dirty="0" smtClean="0">
                <a:latin typeface="Baskerville Old Face" pitchFamily="18" charset="0"/>
              </a:rPr>
              <a:t>,  </a:t>
            </a:r>
            <a:r>
              <a:rPr lang="en-US" dirty="0" err="1" smtClean="0">
                <a:latin typeface="Baskerville Old Face" pitchFamily="18" charset="0"/>
              </a:rPr>
              <a:t>sastra</a:t>
            </a:r>
            <a:r>
              <a:rPr lang="en-US" dirty="0" smtClean="0">
                <a:latin typeface="Baskerville Old Face" pitchFamily="18" charset="0"/>
              </a:rPr>
              <a:t>,  </a:t>
            </a:r>
            <a:r>
              <a:rPr lang="en-US" dirty="0" err="1" smtClean="0">
                <a:latin typeface="Baskerville Old Face" pitchFamily="18" charset="0"/>
              </a:rPr>
              <a:t>dan</a:t>
            </a:r>
            <a:r>
              <a:rPr lang="en-US" dirty="0" smtClean="0">
                <a:latin typeface="Baskerville Old Face" pitchFamily="18" charset="0"/>
              </a:rPr>
              <a:t>  </a:t>
            </a:r>
            <a:r>
              <a:rPr lang="en-US" dirty="0" err="1" smtClean="0">
                <a:latin typeface="Baskerville Old Face" pitchFamily="18" charset="0"/>
              </a:rPr>
              <a:t>seni</a:t>
            </a:r>
            <a:r>
              <a:rPr lang="en-US" dirty="0" smtClean="0">
                <a:latin typeface="Baskerville Old Face" pitchFamily="18" charset="0"/>
              </a:rPr>
              <a:t>;  </a:t>
            </a:r>
            <a:r>
              <a:rPr lang="en-US" dirty="0" err="1" smtClean="0">
                <a:latin typeface="Baskerville Old Face" pitchFamily="18" charset="0"/>
              </a:rPr>
              <a:t>serta</a:t>
            </a:r>
            <a:r>
              <a:rPr lang="en-US" dirty="0" smtClean="0">
                <a:latin typeface="Baskerville Old Face" pitchFamily="18" charset="0"/>
              </a:rPr>
              <a:t>  </a:t>
            </a:r>
            <a:r>
              <a:rPr lang="en-US" dirty="0" err="1" smtClean="0">
                <a:latin typeface="Baskerville Old Face" pitchFamily="18" charset="0"/>
              </a:rPr>
              <a:t>jasa</a:t>
            </a:r>
            <a:r>
              <a:rPr lang="en-US" dirty="0" smtClean="0">
                <a:latin typeface="Baskerville Old Face" pitchFamily="18" charset="0"/>
              </a:rPr>
              <a:t>  </a:t>
            </a:r>
            <a:r>
              <a:rPr lang="en-US" dirty="0" err="1" smtClean="0">
                <a:latin typeface="Baskerville Old Face" pitchFamily="18" charset="0"/>
              </a:rPr>
              <a:t>konsultansi</a:t>
            </a:r>
            <a:r>
              <a:rPr lang="en-US" dirty="0" smtClean="0">
                <a:latin typeface="Baskerville Old Face" pitchFamily="18" charset="0"/>
              </a:rPr>
              <a:t>  </a:t>
            </a:r>
            <a:r>
              <a:rPr lang="en-US" dirty="0" err="1" smtClean="0">
                <a:latin typeface="Baskerville Old Face" pitchFamily="18" charset="0"/>
              </a:rPr>
              <a:t>bisnis</a:t>
            </a:r>
            <a:r>
              <a:rPr lang="en-US" dirty="0" smtClean="0">
                <a:latin typeface="Baskerville Old Face" pitchFamily="18" charset="0"/>
              </a:rPr>
              <a:t>  </a:t>
            </a:r>
            <a:r>
              <a:rPr lang="en-US" dirty="0" err="1" smtClean="0">
                <a:latin typeface="Baskerville Old Face" pitchFamily="18" charset="0"/>
              </a:rPr>
              <a:t>dan</a:t>
            </a:r>
            <a:r>
              <a:rPr lang="en-US" dirty="0" smtClean="0">
                <a:latin typeface="Baskerville Old Face" pitchFamily="18" charset="0"/>
              </a:rPr>
              <a:t>  </a:t>
            </a:r>
            <a:r>
              <a:rPr lang="en-US" dirty="0" err="1" smtClean="0">
                <a:latin typeface="Baskerville Old Face" pitchFamily="18" charset="0"/>
              </a:rPr>
              <a:t>manajemen</a:t>
            </a:r>
            <a:r>
              <a:rPr lang="en-US" dirty="0" smtClean="0">
                <a:latin typeface="Baskerville Old Face" pitchFamily="18" charset="0"/>
              </a:rPr>
              <a:t>.  </a:t>
            </a:r>
            <a:endParaRPr lang="id-ID" dirty="0" smtClean="0">
              <a:latin typeface="Baskerville Old Face" pitchFamily="18" charset="0"/>
            </a:endParaRPr>
          </a:p>
          <a:p>
            <a:pPr>
              <a:buNone/>
            </a:pPr>
            <a:endParaRPr lang="id-ID" dirty="0" smtClean="0">
              <a:latin typeface="Baskerville Old Face" pitchFamily="18" charset="0"/>
            </a:endParaRPr>
          </a:p>
          <a:p>
            <a:pPr>
              <a:buNone/>
            </a:pPr>
            <a:endParaRPr lang="id-ID" dirty="0" smtClean="0">
              <a:latin typeface="Baskerville Old Face" pitchFamily="18" charset="0"/>
            </a:endParaRPr>
          </a:p>
          <a:p>
            <a:pPr>
              <a:buNone/>
            </a:pPr>
            <a:endParaRPr lang="id-ID" dirty="0">
              <a:latin typeface="Baskerville Old Face" pitchFamily="18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F0530-581A-42D5-A378-B256B94A0199}" type="datetime1">
              <a:rPr lang="id-ID" smtClean="0"/>
              <a:pPr/>
              <a:t>22/10/2013</a:t>
            </a:fld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BEBE7-4ED7-43DA-836B-773989A426C8}" type="slidenum">
              <a:rPr lang="id-ID" smtClean="0"/>
              <a:pPr/>
              <a:t>32</a:t>
            </a:fld>
            <a:endParaRPr lang="id-ID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609600"/>
            <a:ext cx="7772400" cy="685800"/>
          </a:xfrm>
        </p:spPr>
        <p:txBody>
          <a:bodyPr>
            <a:normAutofit fontScale="90000"/>
          </a:bodyPr>
          <a:lstStyle/>
          <a:p>
            <a:r>
              <a:rPr lang="en-US" sz="2800" b="1" smtClean="0"/>
              <a:t>BENTUK  LEMBAGA  </a:t>
            </a:r>
            <a:br>
              <a:rPr lang="en-US" sz="2800" b="1" smtClean="0"/>
            </a:br>
            <a:r>
              <a:rPr lang="en-US" sz="2800" b="1" u="sng" smtClean="0"/>
              <a:t>INTERMEDIASI KEUANGAN</a:t>
            </a:r>
            <a:endParaRPr lang="en-US" smtClean="0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524000"/>
            <a:ext cx="7772400" cy="4572000"/>
          </a:xfrm>
        </p:spPr>
        <p:txBody>
          <a:bodyPr>
            <a:normAutofit lnSpcReduction="10000"/>
          </a:bodyPr>
          <a:lstStyle/>
          <a:p>
            <a:pPr algn="just">
              <a:buFontTx/>
              <a:buNone/>
            </a:pPr>
            <a:r>
              <a:rPr lang="en-US" sz="2800" b="1" smtClean="0"/>
              <a:t>A.  DEPOSITORY INTERMEDIARIES</a:t>
            </a:r>
            <a:endParaRPr lang="en-US" b="1" smtClean="0"/>
          </a:p>
          <a:p>
            <a:pPr algn="just"/>
            <a:r>
              <a:rPr lang="en-US" sz="2400" smtClean="0"/>
              <a:t>Sebagian besar sekuritas sekundernya  merupakan sumber dana dari  masyarakat, rumah tangga, perusahaan, pemerintah atau badan,  berupa  Giro, Tabungan atau Deposito  Berjangka </a:t>
            </a:r>
          </a:p>
          <a:p>
            <a:pPr algn="just"/>
            <a:r>
              <a:rPr lang="en-US" sz="2400" smtClean="0"/>
              <a:t>Lembaganya  :</a:t>
            </a:r>
          </a:p>
          <a:p>
            <a:pPr lvl="1" algn="just">
              <a:buFont typeface="Wingdings" pitchFamily="2" charset="2"/>
              <a:buChar char="ü"/>
            </a:pPr>
            <a:r>
              <a:rPr lang="en-US" smtClean="0"/>
              <a:t>Bank Umum</a:t>
            </a:r>
          </a:p>
          <a:p>
            <a:pPr lvl="2" algn="just">
              <a:lnSpc>
                <a:spcPct val="60000"/>
              </a:lnSpc>
            </a:pPr>
            <a:r>
              <a:rPr lang="en-US" smtClean="0"/>
              <a:t>- Bank Umum Pemerintah</a:t>
            </a:r>
          </a:p>
          <a:p>
            <a:pPr lvl="2" algn="just">
              <a:lnSpc>
                <a:spcPct val="60000"/>
              </a:lnSpc>
            </a:pPr>
            <a:r>
              <a:rPr lang="en-US" smtClean="0"/>
              <a:t>- Bank Pemerintah Daerah</a:t>
            </a:r>
          </a:p>
          <a:p>
            <a:pPr lvl="2" algn="just">
              <a:lnSpc>
                <a:spcPct val="50000"/>
              </a:lnSpc>
            </a:pPr>
            <a:r>
              <a:rPr lang="en-US" smtClean="0"/>
              <a:t>- Bank Umum Swasta</a:t>
            </a:r>
          </a:p>
          <a:p>
            <a:pPr lvl="2" algn="just">
              <a:lnSpc>
                <a:spcPct val="60000"/>
              </a:lnSpc>
            </a:pPr>
            <a:r>
              <a:rPr lang="en-US" smtClean="0"/>
              <a:t>- Bank Asing</a:t>
            </a:r>
          </a:p>
          <a:p>
            <a:pPr lvl="1" algn="just">
              <a:buFont typeface="Wingdings" pitchFamily="2" charset="2"/>
              <a:buChar char="ü"/>
            </a:pPr>
            <a:r>
              <a:rPr lang="en-US" sz="2400" smtClean="0"/>
              <a:t>Bank Perkreditan Rakyat</a:t>
            </a:r>
          </a:p>
          <a:p>
            <a:pPr lvl="1" algn="just">
              <a:lnSpc>
                <a:spcPct val="70000"/>
              </a:lnSpc>
              <a:buFont typeface="Wingdings" pitchFamily="2" charset="2"/>
              <a:buChar char="ü"/>
            </a:pPr>
            <a:r>
              <a:rPr lang="en-US" sz="2400" smtClean="0"/>
              <a:t>Lemb. Dana &amp; Kredit Pedesaan</a:t>
            </a:r>
            <a:endParaRPr lang="en-US" smtClean="0"/>
          </a:p>
          <a:p>
            <a:pPr>
              <a:buFontTx/>
              <a:buNone/>
            </a:pPr>
            <a:endParaRPr lang="en-US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304800"/>
            <a:ext cx="7772400" cy="5791200"/>
          </a:xfrm>
        </p:spPr>
        <p:txBody>
          <a:bodyPr/>
          <a:lstStyle/>
          <a:p>
            <a:pPr algn="just">
              <a:buFontTx/>
              <a:buNone/>
            </a:pPr>
            <a:endParaRPr lang="en-US" b="1" smtClean="0"/>
          </a:p>
          <a:p>
            <a:pPr algn="just">
              <a:buFontTx/>
              <a:buNone/>
            </a:pPr>
            <a:r>
              <a:rPr lang="en-US" b="1" smtClean="0"/>
              <a:t>B. Non  Depository Intermediaries</a:t>
            </a:r>
            <a:r>
              <a:rPr lang="en-US" sz="2800" b="1" smtClean="0"/>
              <a:t> </a:t>
            </a:r>
          </a:p>
          <a:p>
            <a:pPr algn="just">
              <a:buFontTx/>
              <a:buNone/>
            </a:pPr>
            <a:r>
              <a:rPr lang="en-US" sz="2800" b="1" smtClean="0"/>
              <a:t>terdiri dari  : </a:t>
            </a:r>
            <a:endParaRPr lang="en-US" smtClean="0"/>
          </a:p>
          <a:p>
            <a:pPr algn="just">
              <a:lnSpc>
                <a:spcPct val="60000"/>
              </a:lnSpc>
              <a:buFontTx/>
              <a:buNone/>
            </a:pPr>
            <a:r>
              <a:rPr lang="en-US" b="1" smtClean="0"/>
              <a:t>1. CONTRACTUAL INTERMEDIARIES</a:t>
            </a:r>
          </a:p>
          <a:p>
            <a:pPr algn="just">
              <a:lnSpc>
                <a:spcPct val="80000"/>
              </a:lnSpc>
            </a:pPr>
            <a:r>
              <a:rPr lang="en-US" smtClean="0"/>
              <a:t>Lembaga ini melakukan kontrak dengan nasabahnya untuk menarik tabungan atau memberikan perlindungan financial kepada nasabahnya terhadap timbulnya kerugian jiwa dan harta</a:t>
            </a:r>
          </a:p>
          <a:p>
            <a:pPr algn="just"/>
            <a:r>
              <a:rPr lang="en-US" sz="2800" smtClean="0"/>
              <a:t>Lembaganya berupa :</a:t>
            </a:r>
          </a:p>
          <a:p>
            <a:pPr algn="just">
              <a:lnSpc>
                <a:spcPct val="60000"/>
              </a:lnSpc>
              <a:buFont typeface="Wingdings" pitchFamily="2" charset="2"/>
              <a:buChar char="ü"/>
            </a:pPr>
            <a:r>
              <a:rPr lang="en-US" sz="2800" smtClean="0"/>
              <a:t>Asuransi Jiwa</a:t>
            </a:r>
          </a:p>
          <a:p>
            <a:pPr algn="just">
              <a:lnSpc>
                <a:spcPct val="50000"/>
              </a:lnSpc>
              <a:buFont typeface="Wingdings" pitchFamily="2" charset="2"/>
              <a:buChar char="ü"/>
            </a:pPr>
            <a:r>
              <a:rPr lang="en-US" sz="2800" smtClean="0"/>
              <a:t>Asuransi Kerugian</a:t>
            </a:r>
          </a:p>
          <a:p>
            <a:pPr algn="just">
              <a:lnSpc>
                <a:spcPct val="40000"/>
              </a:lnSpc>
              <a:buFont typeface="Wingdings" pitchFamily="2" charset="2"/>
              <a:buChar char="ü"/>
            </a:pPr>
            <a:r>
              <a:rPr lang="en-US" sz="2800" smtClean="0"/>
              <a:t>Dana Pensiun</a:t>
            </a:r>
            <a:r>
              <a:rPr lang="en-US" sz="2400" smtClean="0"/>
              <a:t>		</a:t>
            </a:r>
            <a:r>
              <a:rPr lang="en-US" smtClean="0"/>
              <a:t>	</a:t>
            </a:r>
          </a:p>
          <a:p>
            <a:pPr algn="just"/>
            <a:endParaRPr lang="en-US" smtClean="0"/>
          </a:p>
          <a:p>
            <a:pPr>
              <a:buFontTx/>
              <a:buNone/>
            </a:pPr>
            <a:endParaRPr lang="en-US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533400"/>
            <a:ext cx="7772400" cy="5562600"/>
          </a:xfrm>
        </p:spPr>
        <p:txBody>
          <a:bodyPr/>
          <a:lstStyle/>
          <a:p>
            <a:pPr algn="just">
              <a:buFontTx/>
              <a:buNone/>
            </a:pPr>
            <a:endParaRPr lang="en-US" b="1" smtClean="0"/>
          </a:p>
          <a:p>
            <a:pPr algn="just">
              <a:lnSpc>
                <a:spcPct val="30000"/>
              </a:lnSpc>
              <a:buFontTx/>
              <a:buNone/>
            </a:pPr>
            <a:r>
              <a:rPr lang="en-US" b="1" smtClean="0"/>
              <a:t>2. INVESTMENT INTERMEDIARIES</a:t>
            </a:r>
            <a:endParaRPr lang="en-US" smtClean="0"/>
          </a:p>
          <a:p>
            <a:pPr algn="just"/>
            <a:r>
              <a:rPr lang="en-US" sz="2400" smtClean="0"/>
              <a:t>Lembaga intermediasi ini menawarkan surat-surat berharga yang dapat dimiliki dalam jangka panjang atau segera dapat dijual bila membutuh-kan dananya kembali </a:t>
            </a:r>
            <a:endParaRPr lang="en-US" sz="2400" u="sng" smtClean="0"/>
          </a:p>
          <a:p>
            <a:pPr algn="just"/>
            <a:r>
              <a:rPr lang="en-US" sz="2400" smtClean="0"/>
              <a:t>Lembaganya :</a:t>
            </a:r>
            <a:r>
              <a:rPr lang="en-US" smtClean="0"/>
              <a:t> </a:t>
            </a:r>
            <a:r>
              <a:rPr lang="en-US" sz="2800" b="1" smtClean="0"/>
              <a:t>Pasar Modal</a:t>
            </a:r>
            <a:r>
              <a:rPr lang="en-US" sz="2800" b="1" u="sng" smtClean="0"/>
              <a:t> </a:t>
            </a:r>
            <a:endParaRPr lang="en-US" u="sng" smtClean="0"/>
          </a:p>
          <a:p>
            <a:pPr algn="just">
              <a:lnSpc>
                <a:spcPct val="60000"/>
              </a:lnSpc>
            </a:pPr>
            <a:r>
              <a:rPr lang="en-US" sz="2400" smtClean="0"/>
              <a:t>Instrumennya : </a:t>
            </a:r>
            <a:r>
              <a:rPr lang="en-US" sz="2800" b="1" smtClean="0"/>
              <a:t>Saham, Obligasi</a:t>
            </a:r>
            <a:endParaRPr lang="en-US" smtClean="0"/>
          </a:p>
          <a:p>
            <a:pPr algn="just">
              <a:lnSpc>
                <a:spcPct val="140000"/>
              </a:lnSpc>
              <a:buFontTx/>
              <a:buNone/>
            </a:pPr>
            <a:r>
              <a:rPr lang="en-US" b="1" smtClean="0"/>
              <a:t>3.  FINANCIAL INTERMEDIARIES</a:t>
            </a:r>
          </a:p>
          <a:p>
            <a:pPr algn="just"/>
            <a:r>
              <a:rPr lang="en-US" sz="2400" smtClean="0"/>
              <a:t>Lembaga ini menawarkan jasa pembiayaan kegiatan usaha dan  pembayaran dimuka atas tagihan dari nasabah</a:t>
            </a:r>
          </a:p>
          <a:p>
            <a:pPr algn="just">
              <a:lnSpc>
                <a:spcPct val="130000"/>
              </a:lnSpc>
            </a:pPr>
            <a:r>
              <a:rPr lang="en-US" sz="2400" smtClean="0"/>
              <a:t>Lembaganya : </a:t>
            </a:r>
            <a:r>
              <a:rPr lang="en-US" sz="2800" b="1" smtClean="0"/>
              <a:t>Perusahaan Pembiayaan</a:t>
            </a:r>
            <a:endParaRPr lang="en-US" smtClean="0"/>
          </a:p>
          <a:p>
            <a:pPr>
              <a:buFontTx/>
              <a:buNone/>
            </a:pPr>
            <a:endParaRPr lang="en-US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304800"/>
            <a:ext cx="7772400" cy="5791200"/>
          </a:xfrm>
        </p:spPr>
        <p:txBody>
          <a:bodyPr>
            <a:normAutofit lnSpcReduction="10000"/>
          </a:bodyPr>
          <a:lstStyle/>
          <a:p>
            <a:pPr algn="just"/>
            <a:r>
              <a:rPr lang="en-US" b="1" u="sng" smtClean="0"/>
              <a:t>JENIS  LKBB DI INDONESIA</a:t>
            </a:r>
          </a:p>
          <a:p>
            <a:pPr algn="just">
              <a:buFontTx/>
              <a:buNone/>
            </a:pPr>
            <a:r>
              <a:rPr lang="en-US" sz="2400" smtClean="0"/>
              <a:t>1. Lembaga Pembiayaan </a:t>
            </a:r>
          </a:p>
          <a:p>
            <a:pPr lvl="1" algn="just">
              <a:lnSpc>
                <a:spcPct val="70000"/>
              </a:lnSpc>
              <a:buFont typeface="Symbol" pitchFamily="18" charset="2"/>
              <a:buChar char="¨"/>
            </a:pPr>
            <a:r>
              <a:rPr lang="en-US" sz="2400" smtClean="0"/>
              <a:t>Sewa guna Usaha (leasing)</a:t>
            </a:r>
          </a:p>
          <a:p>
            <a:pPr lvl="1" algn="just">
              <a:lnSpc>
                <a:spcPct val="70000"/>
              </a:lnSpc>
              <a:buFont typeface="Symbol" pitchFamily="18" charset="2"/>
              <a:buChar char="¨"/>
            </a:pPr>
            <a:r>
              <a:rPr lang="en-US" sz="2400" smtClean="0"/>
              <a:t>Modal Ventura (venture capital) </a:t>
            </a:r>
          </a:p>
          <a:p>
            <a:pPr lvl="1" algn="just">
              <a:lnSpc>
                <a:spcPct val="70000"/>
              </a:lnSpc>
              <a:buFont typeface="Symbol" pitchFamily="18" charset="2"/>
              <a:buChar char="¨"/>
            </a:pPr>
            <a:r>
              <a:rPr lang="en-US" sz="2400" smtClean="0"/>
              <a:t>Anjak Piutang (Factoring) </a:t>
            </a:r>
          </a:p>
          <a:p>
            <a:pPr lvl="1" algn="just">
              <a:lnSpc>
                <a:spcPct val="70000"/>
              </a:lnSpc>
              <a:buFont typeface="Symbol" pitchFamily="18" charset="2"/>
              <a:buChar char="¨"/>
            </a:pPr>
            <a:r>
              <a:rPr lang="en-US" sz="2400" smtClean="0"/>
              <a:t>Pembiayaan Konsumen (consumer finance) </a:t>
            </a:r>
          </a:p>
          <a:p>
            <a:pPr lvl="1" algn="just">
              <a:lnSpc>
                <a:spcPct val="70000"/>
              </a:lnSpc>
              <a:buFont typeface="Symbol" pitchFamily="18" charset="2"/>
              <a:buChar char="¨"/>
            </a:pPr>
            <a:r>
              <a:rPr lang="en-US" sz="2400" smtClean="0"/>
              <a:t>Kartu Kredit (credit card) </a:t>
            </a:r>
          </a:p>
          <a:p>
            <a:pPr lvl="1" algn="just">
              <a:lnSpc>
                <a:spcPct val="70000"/>
              </a:lnSpc>
              <a:buFont typeface="Symbol" pitchFamily="18" charset="2"/>
              <a:buChar char="¨"/>
            </a:pPr>
            <a:r>
              <a:rPr lang="en-US" sz="2400" smtClean="0"/>
              <a:t>Perdagangan Surat Berharga (Securitas Company)</a:t>
            </a:r>
          </a:p>
          <a:p>
            <a:pPr algn="just">
              <a:buFontTx/>
              <a:buNone/>
            </a:pPr>
            <a:r>
              <a:rPr lang="en-US" sz="2400" smtClean="0"/>
              <a:t>2. Perusahaan Perasuransian  </a:t>
            </a:r>
          </a:p>
          <a:p>
            <a:pPr algn="just">
              <a:buFontTx/>
              <a:buNone/>
            </a:pPr>
            <a:r>
              <a:rPr lang="en-US" sz="2400" smtClean="0"/>
              <a:t>3. Dana Pensiun </a:t>
            </a:r>
          </a:p>
          <a:p>
            <a:pPr algn="just">
              <a:buFontTx/>
              <a:buNone/>
            </a:pPr>
            <a:r>
              <a:rPr lang="en-US" sz="2400" smtClean="0"/>
              <a:t>4. Perusahaan Efek </a:t>
            </a:r>
          </a:p>
          <a:p>
            <a:pPr algn="just">
              <a:buFontTx/>
              <a:buNone/>
            </a:pPr>
            <a:r>
              <a:rPr lang="en-US" sz="2400" smtClean="0"/>
              <a:t>5. Reksa Dana </a:t>
            </a:r>
          </a:p>
          <a:p>
            <a:pPr algn="just">
              <a:buFontTx/>
              <a:buNone/>
            </a:pPr>
            <a:r>
              <a:rPr lang="en-US" sz="2400" smtClean="0"/>
              <a:t>6. Perusahaan Penjamin </a:t>
            </a:r>
          </a:p>
          <a:p>
            <a:pPr algn="just">
              <a:buFontTx/>
              <a:buNone/>
            </a:pPr>
            <a:r>
              <a:rPr lang="en-US" sz="2400" smtClean="0"/>
              <a:t>7. Perusahaan Modal Ventura </a:t>
            </a:r>
          </a:p>
          <a:p>
            <a:pPr algn="just">
              <a:buFontTx/>
              <a:buNone/>
            </a:pPr>
            <a:r>
              <a:rPr lang="en-US" sz="2400" smtClean="0"/>
              <a:t>8. Perusahaan Pegadaian</a:t>
            </a:r>
          </a:p>
          <a:p>
            <a:pPr algn="just"/>
            <a:endParaRPr lang="en-US" smtClean="0"/>
          </a:p>
          <a:p>
            <a:pPr algn="just"/>
            <a:endParaRPr lang="en-US" smtClean="0"/>
          </a:p>
          <a:p>
            <a:pPr algn="just"/>
            <a:endParaRPr lang="en-US" smtClean="0"/>
          </a:p>
          <a:p>
            <a:pPr algn="just"/>
            <a:endParaRPr lang="en-US" smtClean="0">
              <a:latin typeface="Arial" charset="0"/>
            </a:endParaRPr>
          </a:p>
          <a:p>
            <a:pPr>
              <a:buFontTx/>
              <a:buNone/>
            </a:pPr>
            <a:endParaRPr lang="en-US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8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8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84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84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84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84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84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84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843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843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843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843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843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843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843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843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843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843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843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843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843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843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843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843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5" grpId="0" build="p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596" y="117483"/>
            <a:ext cx="8229600" cy="4525963"/>
          </a:xfrm>
        </p:spPr>
        <p:txBody>
          <a:bodyPr>
            <a:normAutofit fontScale="25000" lnSpcReduction="20000"/>
          </a:bodyPr>
          <a:lstStyle/>
          <a:p>
            <a:pPr>
              <a:buNone/>
            </a:pPr>
            <a:r>
              <a:rPr lang="en-US" sz="8000" b="1" dirty="0" err="1" smtClean="0"/>
              <a:t>manajemen</a:t>
            </a:r>
            <a:r>
              <a:rPr lang="en-US" sz="8000" b="1" dirty="0" smtClean="0"/>
              <a:t> </a:t>
            </a:r>
            <a:r>
              <a:rPr lang="en-US" sz="8000" b="1" dirty="0" err="1" smtClean="0"/>
              <a:t>aktiva-pasiva</a:t>
            </a:r>
            <a:r>
              <a:rPr lang="en-US" sz="8000" b="1" dirty="0" smtClean="0"/>
              <a:t> </a:t>
            </a:r>
            <a:r>
              <a:rPr lang="en-US" sz="8000" b="1" dirty="0" err="1" smtClean="0"/>
              <a:t>lembaga</a:t>
            </a:r>
            <a:r>
              <a:rPr lang="en-US" sz="8000" b="1" dirty="0" smtClean="0"/>
              <a:t> </a:t>
            </a:r>
            <a:r>
              <a:rPr lang="en-US" sz="8000" b="1" dirty="0" err="1" smtClean="0"/>
              <a:t>keuangan</a:t>
            </a:r>
            <a:r>
              <a:rPr lang="en-US" sz="8000" b="1" dirty="0" smtClean="0"/>
              <a:t> (ALMA)</a:t>
            </a:r>
            <a:endParaRPr lang="id-ID" sz="8000" b="1" dirty="0" smtClean="0"/>
          </a:p>
          <a:p>
            <a:pPr lvl="0"/>
            <a:r>
              <a:rPr lang="en-US" sz="8000" dirty="0" err="1" smtClean="0"/>
              <a:t>manajemen</a:t>
            </a:r>
            <a:r>
              <a:rPr lang="en-US" sz="8000" dirty="0" smtClean="0"/>
              <a:t> </a:t>
            </a:r>
            <a:r>
              <a:rPr lang="en-US" sz="8000" dirty="0" err="1" smtClean="0"/>
              <a:t>kesenjangan</a:t>
            </a:r>
            <a:r>
              <a:rPr lang="en-US" sz="8000" dirty="0" smtClean="0"/>
              <a:t> </a:t>
            </a:r>
            <a:r>
              <a:rPr lang="en-US" sz="8000" dirty="0" err="1" smtClean="0"/>
              <a:t>suku</a:t>
            </a:r>
            <a:r>
              <a:rPr lang="en-US" sz="8000" dirty="0" smtClean="0"/>
              <a:t> </a:t>
            </a:r>
            <a:r>
              <a:rPr lang="en-US" sz="8000" dirty="0" err="1" smtClean="0"/>
              <a:t>bunga</a:t>
            </a:r>
            <a:endParaRPr lang="id-ID" sz="8000" dirty="0" smtClean="0"/>
          </a:p>
          <a:p>
            <a:pPr lvl="0"/>
            <a:r>
              <a:rPr lang="en-US" sz="8000" dirty="0" err="1" smtClean="0"/>
              <a:t>posisi</a:t>
            </a:r>
            <a:r>
              <a:rPr lang="en-US" sz="8000" dirty="0" smtClean="0"/>
              <a:t> </a:t>
            </a:r>
            <a:r>
              <a:rPr lang="en-US" sz="8000" dirty="0" err="1" smtClean="0"/>
              <a:t>devisa</a:t>
            </a:r>
            <a:endParaRPr lang="id-ID" sz="8000" dirty="0" smtClean="0"/>
          </a:p>
          <a:p>
            <a:pPr lvl="0">
              <a:buNone/>
            </a:pPr>
            <a:r>
              <a:rPr lang="en-US" sz="8000" b="1" dirty="0" err="1" smtClean="0"/>
              <a:t>analisis</a:t>
            </a:r>
            <a:r>
              <a:rPr lang="en-US" sz="8000" b="1" dirty="0" smtClean="0"/>
              <a:t> </a:t>
            </a:r>
            <a:r>
              <a:rPr lang="en-US" sz="8000" b="1" dirty="0" err="1" smtClean="0"/>
              <a:t>kinerja</a:t>
            </a:r>
            <a:r>
              <a:rPr lang="en-US" sz="8000" b="1" dirty="0" smtClean="0"/>
              <a:t> </a:t>
            </a:r>
            <a:r>
              <a:rPr lang="en-US" sz="8000" b="1" dirty="0" err="1" smtClean="0"/>
              <a:t>lembaga</a:t>
            </a:r>
            <a:r>
              <a:rPr lang="en-US" sz="8000" b="1" dirty="0" smtClean="0"/>
              <a:t> </a:t>
            </a:r>
            <a:r>
              <a:rPr lang="en-US" sz="8000" b="1" dirty="0" err="1" smtClean="0"/>
              <a:t>keuangan</a:t>
            </a:r>
            <a:endParaRPr lang="id-ID" sz="8000" b="1" dirty="0" smtClean="0"/>
          </a:p>
          <a:p>
            <a:pPr lvl="0"/>
            <a:r>
              <a:rPr lang="en-US" sz="8000" dirty="0" err="1" smtClean="0"/>
              <a:t>rasio-rasio</a:t>
            </a:r>
            <a:r>
              <a:rPr lang="en-US" sz="8000" dirty="0" smtClean="0"/>
              <a:t> </a:t>
            </a:r>
            <a:r>
              <a:rPr lang="en-US" sz="8000" b="1" dirty="0" err="1" smtClean="0"/>
              <a:t>keuangan</a:t>
            </a:r>
            <a:endParaRPr lang="id-ID" sz="8000" dirty="0" smtClean="0"/>
          </a:p>
          <a:p>
            <a:pPr lvl="0"/>
            <a:r>
              <a:rPr lang="en-US" sz="8000" dirty="0" smtClean="0"/>
              <a:t>CAMEL</a:t>
            </a:r>
            <a:endParaRPr lang="id-ID" sz="8000" dirty="0" smtClean="0"/>
          </a:p>
          <a:p>
            <a:pPr lvl="0"/>
            <a:r>
              <a:rPr lang="en-US" sz="8000" dirty="0" err="1" smtClean="0"/>
              <a:t>rasio</a:t>
            </a:r>
            <a:r>
              <a:rPr lang="en-US" sz="8000" dirty="0" smtClean="0"/>
              <a:t> </a:t>
            </a:r>
            <a:r>
              <a:rPr lang="en-US" sz="8000" dirty="0" err="1" smtClean="0"/>
              <a:t>kecukupan</a:t>
            </a:r>
            <a:r>
              <a:rPr lang="en-US" sz="8000" dirty="0" smtClean="0"/>
              <a:t> modal</a:t>
            </a:r>
            <a:endParaRPr lang="id-ID" sz="8000" dirty="0" smtClean="0"/>
          </a:p>
          <a:p>
            <a:pPr lvl="0">
              <a:buNone/>
            </a:pPr>
            <a:r>
              <a:rPr lang="en-US" sz="8000" b="1" dirty="0" err="1" smtClean="0"/>
              <a:t>manajemen</a:t>
            </a:r>
            <a:r>
              <a:rPr lang="en-US" sz="8000" b="1" dirty="0" smtClean="0"/>
              <a:t> </a:t>
            </a:r>
            <a:r>
              <a:rPr lang="en-US" sz="8000" b="1" dirty="0" err="1" smtClean="0"/>
              <a:t>risiko</a:t>
            </a:r>
            <a:r>
              <a:rPr lang="en-US" sz="8000" dirty="0" smtClean="0"/>
              <a:t> </a:t>
            </a:r>
            <a:r>
              <a:rPr lang="en-US" sz="8000" b="1" dirty="0" err="1" smtClean="0"/>
              <a:t>keuangan</a:t>
            </a:r>
            <a:endParaRPr lang="id-ID" sz="8000" dirty="0" smtClean="0"/>
          </a:p>
          <a:p>
            <a:pPr lvl="0"/>
            <a:r>
              <a:rPr lang="en-US" sz="8000" dirty="0" err="1" smtClean="0"/>
              <a:t>risiko</a:t>
            </a:r>
            <a:r>
              <a:rPr lang="en-US" sz="8000" dirty="0" smtClean="0"/>
              <a:t> </a:t>
            </a:r>
            <a:r>
              <a:rPr lang="en-US" sz="8000" dirty="0" err="1" smtClean="0"/>
              <a:t>likuiditas</a:t>
            </a:r>
            <a:endParaRPr lang="id-ID" sz="8000" dirty="0" smtClean="0"/>
          </a:p>
          <a:p>
            <a:pPr lvl="0"/>
            <a:r>
              <a:rPr lang="en-US" sz="8000" dirty="0" err="1" smtClean="0"/>
              <a:t>risiko</a:t>
            </a:r>
            <a:r>
              <a:rPr lang="en-US" sz="8000" dirty="0" smtClean="0"/>
              <a:t> </a:t>
            </a:r>
            <a:r>
              <a:rPr lang="en-US" sz="8000" dirty="0" err="1" smtClean="0"/>
              <a:t>pasar</a:t>
            </a:r>
            <a:endParaRPr lang="id-ID" sz="8000" dirty="0" smtClean="0"/>
          </a:p>
          <a:p>
            <a:pPr lvl="0"/>
            <a:r>
              <a:rPr lang="en-US" sz="8000" dirty="0" err="1" smtClean="0"/>
              <a:t>risiko</a:t>
            </a:r>
            <a:r>
              <a:rPr lang="en-US" sz="8000" dirty="0" smtClean="0"/>
              <a:t> </a:t>
            </a:r>
            <a:r>
              <a:rPr lang="en-US" sz="8000" dirty="0" err="1" smtClean="0"/>
              <a:t>kredit</a:t>
            </a:r>
            <a:endParaRPr lang="id-ID" sz="8000" dirty="0" smtClean="0"/>
          </a:p>
          <a:p>
            <a:pPr lvl="0"/>
            <a:r>
              <a:rPr lang="en-US" sz="8000" dirty="0" err="1" smtClean="0"/>
              <a:t>risiko</a:t>
            </a:r>
            <a:r>
              <a:rPr lang="en-US" sz="8000" dirty="0" smtClean="0"/>
              <a:t> </a:t>
            </a:r>
            <a:r>
              <a:rPr lang="en-US" sz="8000" dirty="0" err="1" smtClean="0"/>
              <a:t>operasional</a:t>
            </a:r>
            <a:endParaRPr lang="id-ID" sz="8000" dirty="0" smtClean="0"/>
          </a:p>
          <a:p>
            <a:pPr>
              <a:buNone/>
            </a:pPr>
            <a:r>
              <a:rPr lang="en-US" sz="8000" b="1" dirty="0" err="1" smtClean="0"/>
              <a:t>lindung</a:t>
            </a:r>
            <a:r>
              <a:rPr lang="en-US" sz="8000" b="1" dirty="0" smtClean="0"/>
              <a:t> </a:t>
            </a:r>
            <a:r>
              <a:rPr lang="en-US" sz="8000" b="1" dirty="0" err="1" smtClean="0"/>
              <a:t>nilai</a:t>
            </a:r>
            <a:endParaRPr lang="id-ID" sz="8000" b="1" dirty="0" smtClean="0"/>
          </a:p>
          <a:p>
            <a:pPr lvl="0"/>
            <a:r>
              <a:rPr lang="en-US" sz="8000" dirty="0" err="1" smtClean="0"/>
              <a:t>kontrak</a:t>
            </a:r>
            <a:r>
              <a:rPr lang="en-US" sz="8000" dirty="0" smtClean="0"/>
              <a:t> </a:t>
            </a:r>
            <a:r>
              <a:rPr lang="en-US" sz="8000" dirty="0" err="1" smtClean="0"/>
              <a:t>tertangguh</a:t>
            </a:r>
            <a:r>
              <a:rPr lang="en-US" sz="8000" dirty="0" smtClean="0"/>
              <a:t> </a:t>
            </a:r>
            <a:r>
              <a:rPr lang="en-US" sz="8000" dirty="0" err="1" smtClean="0"/>
              <a:t>dan</a:t>
            </a:r>
            <a:r>
              <a:rPr lang="en-US" sz="8000" dirty="0" smtClean="0"/>
              <a:t> </a:t>
            </a:r>
            <a:r>
              <a:rPr lang="en-US" sz="8000" dirty="0" err="1" smtClean="0"/>
              <a:t>berjangka</a:t>
            </a:r>
            <a:endParaRPr lang="id-ID" sz="8000" dirty="0" smtClean="0"/>
          </a:p>
          <a:p>
            <a:pPr lvl="0"/>
            <a:r>
              <a:rPr lang="en-US" sz="8000" dirty="0" err="1" smtClean="0"/>
              <a:t>kontrak</a:t>
            </a:r>
            <a:r>
              <a:rPr lang="en-US" sz="8000" dirty="0" smtClean="0"/>
              <a:t> </a:t>
            </a:r>
            <a:r>
              <a:rPr lang="en-US" sz="8000" dirty="0" err="1" smtClean="0"/>
              <a:t>opsi</a:t>
            </a:r>
            <a:endParaRPr lang="id-ID" sz="8000" dirty="0" smtClean="0"/>
          </a:p>
          <a:p>
            <a:pPr lvl="0"/>
            <a:r>
              <a:rPr lang="en-US" sz="8000" dirty="0" smtClean="0"/>
              <a:t>swap</a:t>
            </a:r>
            <a:endParaRPr lang="id-ID" sz="8000" dirty="0" smtClean="0"/>
          </a:p>
          <a:p>
            <a:pPr lvl="0"/>
            <a:r>
              <a:rPr lang="en-US" sz="8000" dirty="0" err="1" smtClean="0"/>
              <a:t>sekuritisasi</a:t>
            </a:r>
            <a:r>
              <a:rPr lang="en-US" sz="8000" dirty="0" smtClean="0"/>
              <a:t> </a:t>
            </a:r>
            <a:r>
              <a:rPr lang="en-US" sz="8000" dirty="0" err="1" smtClean="0"/>
              <a:t>aset</a:t>
            </a:r>
            <a:endParaRPr lang="id-ID" sz="8000" dirty="0" smtClean="0"/>
          </a:p>
          <a:p>
            <a:pPr lvl="0">
              <a:buNone/>
            </a:pPr>
            <a:r>
              <a:rPr lang="en-US" sz="8000" b="1" dirty="0" smtClean="0"/>
              <a:t> </a:t>
            </a:r>
            <a:r>
              <a:rPr lang="en-US" sz="8000" b="1" dirty="0" err="1" smtClean="0"/>
              <a:t>stabilisasi</a:t>
            </a:r>
            <a:r>
              <a:rPr lang="en-US" sz="8000" b="1" dirty="0" smtClean="0"/>
              <a:t> </a:t>
            </a:r>
            <a:r>
              <a:rPr lang="en-US" sz="8000" b="1" dirty="0" err="1" smtClean="0"/>
              <a:t>sistem</a:t>
            </a:r>
            <a:r>
              <a:rPr lang="en-US" sz="8000" b="1" dirty="0" smtClean="0"/>
              <a:t> </a:t>
            </a:r>
            <a:r>
              <a:rPr lang="en-US" sz="8000" b="1" dirty="0" err="1" smtClean="0"/>
              <a:t>keuangan</a:t>
            </a:r>
            <a:endParaRPr lang="id-ID" sz="8000" dirty="0" smtClean="0"/>
          </a:p>
          <a:p>
            <a:pPr lvl="0"/>
            <a:r>
              <a:rPr lang="en-US" sz="8000" dirty="0" err="1" smtClean="0"/>
              <a:t>basel</a:t>
            </a:r>
            <a:r>
              <a:rPr lang="en-US" sz="8000" dirty="0" smtClean="0"/>
              <a:t> capital accord</a:t>
            </a:r>
            <a:endParaRPr lang="id-ID" sz="8000" dirty="0" smtClean="0"/>
          </a:p>
          <a:p>
            <a:pPr lvl="0"/>
            <a:r>
              <a:rPr lang="en-US" sz="8000" dirty="0" err="1" smtClean="0"/>
              <a:t>lembaga</a:t>
            </a:r>
            <a:r>
              <a:rPr lang="en-US" sz="8000" dirty="0" smtClean="0"/>
              <a:t> </a:t>
            </a:r>
            <a:r>
              <a:rPr lang="en-US" sz="8000" dirty="0" err="1" smtClean="0"/>
              <a:t>penjaminan</a:t>
            </a:r>
            <a:r>
              <a:rPr lang="en-US" sz="8000" dirty="0" smtClean="0"/>
              <a:t> </a:t>
            </a:r>
            <a:r>
              <a:rPr lang="en-US" sz="8000" dirty="0" err="1" smtClean="0"/>
              <a:t>simpanan</a:t>
            </a:r>
            <a:endParaRPr lang="id-ID" sz="8000" dirty="0" smtClean="0"/>
          </a:p>
          <a:p>
            <a:endParaRPr lang="id-ID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F0530-581A-42D5-A378-B256B94A0199}" type="datetime1">
              <a:rPr lang="id-ID" smtClean="0"/>
              <a:pPr/>
              <a:t>22/10/2013</a:t>
            </a:fld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BEBE7-4ED7-43DA-836B-773989A426C8}" type="slidenum">
              <a:rPr lang="id-ID" smtClean="0"/>
              <a:pPr/>
              <a:t>8</a:t>
            </a:fld>
            <a:endParaRPr lang="id-ID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2852"/>
            <a:ext cx="8229600" cy="4525963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id-ID" dirty="0" smtClean="0"/>
              <a:t>PASAR MODAL</a:t>
            </a:r>
          </a:p>
          <a:p>
            <a:r>
              <a:rPr lang="en-US" dirty="0" err="1" smtClean="0"/>
              <a:t>Instrumen</a:t>
            </a:r>
            <a:r>
              <a:rPr lang="en-US" dirty="0" smtClean="0"/>
              <a:t> </a:t>
            </a:r>
            <a:r>
              <a:rPr lang="en-US" dirty="0" err="1" smtClean="0"/>
              <a:t>keuangan</a:t>
            </a:r>
            <a:r>
              <a:rPr lang="en-US" dirty="0" smtClean="0"/>
              <a:t> yang </a:t>
            </a:r>
            <a:r>
              <a:rPr lang="en-US" dirty="0" err="1" smtClean="0"/>
              <a:t>diperdagangkan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pasar</a:t>
            </a:r>
            <a:r>
              <a:rPr lang="en-US" dirty="0" smtClean="0"/>
              <a:t> modal </a:t>
            </a:r>
            <a:r>
              <a:rPr lang="en-US" dirty="0" err="1" smtClean="0"/>
              <a:t>merupakan</a:t>
            </a:r>
            <a:r>
              <a:rPr lang="en-US" dirty="0" smtClean="0"/>
              <a:t> </a:t>
            </a:r>
            <a:r>
              <a:rPr lang="en-US" dirty="0" err="1" smtClean="0"/>
              <a:t>instrumen</a:t>
            </a:r>
            <a:r>
              <a:rPr lang="en-US" dirty="0" smtClean="0"/>
              <a:t> </a:t>
            </a:r>
            <a:r>
              <a:rPr lang="en-US" dirty="0" err="1" smtClean="0"/>
              <a:t>jangka</a:t>
            </a:r>
            <a:r>
              <a:rPr lang="en-US" dirty="0" smtClean="0"/>
              <a:t> </a:t>
            </a:r>
            <a:r>
              <a:rPr lang="en-US" dirty="0" err="1" smtClean="0"/>
              <a:t>panjang</a:t>
            </a:r>
            <a:r>
              <a:rPr lang="en-US" dirty="0" smtClean="0"/>
              <a:t> (</a:t>
            </a:r>
            <a:r>
              <a:rPr lang="en-US" dirty="0" err="1" smtClean="0"/>
              <a:t>jangka</a:t>
            </a:r>
            <a:r>
              <a:rPr lang="en-US" dirty="0" smtClean="0"/>
              <a:t> </a:t>
            </a:r>
            <a:r>
              <a:rPr lang="en-US" dirty="0" err="1" smtClean="0"/>
              <a:t>waktu</a:t>
            </a:r>
            <a:r>
              <a:rPr lang="en-US" dirty="0" smtClean="0"/>
              <a:t> </a:t>
            </a:r>
            <a:r>
              <a:rPr lang="en-US" dirty="0" err="1" smtClean="0"/>
              <a:t>lebih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1 </a:t>
            </a:r>
            <a:r>
              <a:rPr lang="en-US" dirty="0" err="1" smtClean="0"/>
              <a:t>tahun</a:t>
            </a:r>
            <a:r>
              <a:rPr lang="en-US" dirty="0" smtClean="0"/>
              <a:t>) </a:t>
            </a:r>
            <a:r>
              <a:rPr lang="en-US" dirty="0" err="1" smtClean="0"/>
              <a:t>seperti</a:t>
            </a:r>
            <a:r>
              <a:rPr lang="en-US" dirty="0" smtClean="0"/>
              <a:t> </a:t>
            </a:r>
            <a:r>
              <a:rPr lang="en-US" dirty="0" err="1" smtClean="0"/>
              <a:t>saham</a:t>
            </a:r>
            <a:r>
              <a:rPr lang="en-US" dirty="0" smtClean="0"/>
              <a:t>, </a:t>
            </a:r>
            <a:r>
              <a:rPr lang="en-US" dirty="0" err="1" smtClean="0"/>
              <a:t>obligasi</a:t>
            </a:r>
            <a:r>
              <a:rPr lang="en-US" dirty="0" smtClean="0"/>
              <a:t>, </a:t>
            </a:r>
            <a:r>
              <a:rPr lang="en-US" dirty="0" err="1" smtClean="0"/>
              <a:t>waran</a:t>
            </a:r>
            <a:r>
              <a:rPr lang="en-US" dirty="0" smtClean="0"/>
              <a:t>, right, </a:t>
            </a:r>
            <a:r>
              <a:rPr lang="en-US" dirty="0" err="1" smtClean="0"/>
              <a:t>reksa</a:t>
            </a:r>
            <a:r>
              <a:rPr lang="en-US" dirty="0" smtClean="0"/>
              <a:t> </a:t>
            </a:r>
            <a:r>
              <a:rPr lang="en-US" dirty="0" err="1" smtClean="0"/>
              <a:t>dana</a:t>
            </a:r>
            <a:r>
              <a:rPr lang="en-US" dirty="0" smtClean="0"/>
              <a:t>,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berbagai</a:t>
            </a:r>
            <a:r>
              <a:rPr lang="en-US" dirty="0" smtClean="0"/>
              <a:t> </a:t>
            </a:r>
            <a:r>
              <a:rPr lang="en-US" dirty="0" err="1" smtClean="0"/>
              <a:t>instrumen</a:t>
            </a:r>
            <a:r>
              <a:rPr lang="en-US" dirty="0" smtClean="0"/>
              <a:t> </a:t>
            </a:r>
            <a:r>
              <a:rPr lang="en-US" dirty="0" err="1" smtClean="0"/>
              <a:t>derivatif</a:t>
            </a:r>
            <a:r>
              <a:rPr lang="en-US" dirty="0" smtClean="0"/>
              <a:t> </a:t>
            </a:r>
            <a:r>
              <a:rPr lang="en-US" dirty="0" err="1" smtClean="0"/>
              <a:t>seperti</a:t>
            </a:r>
            <a:r>
              <a:rPr lang="en-US" dirty="0" smtClean="0"/>
              <a:t> option, futures, </a:t>
            </a:r>
            <a:r>
              <a:rPr lang="en-US" dirty="0" err="1" smtClean="0"/>
              <a:t>dan</a:t>
            </a:r>
            <a:r>
              <a:rPr lang="en-US" dirty="0" smtClean="0"/>
              <a:t> lain-lain.</a:t>
            </a:r>
            <a:endParaRPr lang="id-ID" dirty="0" smtClean="0"/>
          </a:p>
          <a:p>
            <a:pPr>
              <a:buNone/>
            </a:pPr>
            <a:endParaRPr lang="id-ID" dirty="0" smtClean="0"/>
          </a:p>
          <a:p>
            <a:r>
              <a:rPr lang="en-US" dirty="0" err="1" smtClean="0"/>
              <a:t>Undang-Undang</a:t>
            </a:r>
            <a:r>
              <a:rPr lang="en-US" dirty="0" smtClean="0"/>
              <a:t> </a:t>
            </a:r>
            <a:r>
              <a:rPr lang="en-US" dirty="0" err="1" smtClean="0"/>
              <a:t>Pasar</a:t>
            </a:r>
            <a:r>
              <a:rPr lang="en-US" dirty="0" smtClean="0"/>
              <a:t> Modal No. 8 </a:t>
            </a:r>
            <a:r>
              <a:rPr lang="en-US" dirty="0" err="1" smtClean="0"/>
              <a:t>tahun</a:t>
            </a:r>
            <a:r>
              <a:rPr lang="en-US" dirty="0" smtClean="0"/>
              <a:t> 1995 </a:t>
            </a:r>
            <a:r>
              <a:rPr lang="en-US" dirty="0" err="1" smtClean="0"/>
              <a:t>tentang</a:t>
            </a:r>
            <a:r>
              <a:rPr lang="en-US" dirty="0" smtClean="0"/>
              <a:t> </a:t>
            </a:r>
            <a:r>
              <a:rPr lang="en-US" dirty="0" err="1" smtClean="0"/>
              <a:t>Pasar</a:t>
            </a:r>
            <a:r>
              <a:rPr lang="en-US" dirty="0" smtClean="0"/>
              <a:t> Modal </a:t>
            </a:r>
            <a:r>
              <a:rPr lang="en-US" dirty="0" err="1" smtClean="0"/>
              <a:t>mendefinisikan</a:t>
            </a:r>
            <a:r>
              <a:rPr lang="en-US" dirty="0" smtClean="0"/>
              <a:t> </a:t>
            </a:r>
            <a:r>
              <a:rPr lang="en-US" dirty="0" err="1" smtClean="0"/>
              <a:t>pasar</a:t>
            </a:r>
            <a:r>
              <a:rPr lang="en-US" dirty="0" smtClean="0"/>
              <a:t> modal </a:t>
            </a:r>
            <a:r>
              <a:rPr lang="en-US" dirty="0" err="1" smtClean="0"/>
              <a:t>sebagai</a:t>
            </a:r>
            <a:r>
              <a:rPr lang="en-US" dirty="0" smtClean="0"/>
              <a:t> “</a:t>
            </a:r>
            <a:r>
              <a:rPr lang="en-US" dirty="0" err="1" smtClean="0"/>
              <a:t>kegiatan</a:t>
            </a:r>
            <a:r>
              <a:rPr lang="en-US" dirty="0" smtClean="0"/>
              <a:t> yang </a:t>
            </a:r>
            <a:r>
              <a:rPr lang="en-US" dirty="0" err="1" smtClean="0"/>
              <a:t>bersangkutan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Penawaran</a:t>
            </a:r>
            <a:r>
              <a:rPr lang="en-US" dirty="0" smtClean="0"/>
              <a:t> </a:t>
            </a:r>
            <a:r>
              <a:rPr lang="en-US" dirty="0" err="1" smtClean="0"/>
              <a:t>Umum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perdagangan</a:t>
            </a:r>
            <a:r>
              <a:rPr lang="en-US" dirty="0" smtClean="0"/>
              <a:t> </a:t>
            </a:r>
            <a:r>
              <a:rPr lang="en-US" dirty="0" err="1" smtClean="0"/>
              <a:t>Efek</a:t>
            </a:r>
            <a:r>
              <a:rPr lang="en-US" dirty="0" smtClean="0"/>
              <a:t>, Perusahaan </a:t>
            </a:r>
            <a:r>
              <a:rPr lang="en-US" dirty="0" err="1" smtClean="0"/>
              <a:t>Publik</a:t>
            </a:r>
            <a:r>
              <a:rPr lang="en-US" dirty="0" smtClean="0"/>
              <a:t> yang </a:t>
            </a:r>
            <a:r>
              <a:rPr lang="en-US" dirty="0" err="1" smtClean="0"/>
              <a:t>berkaitan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Efek</a:t>
            </a:r>
            <a:r>
              <a:rPr lang="en-US" dirty="0" smtClean="0"/>
              <a:t> yang </a:t>
            </a:r>
            <a:r>
              <a:rPr lang="en-US" dirty="0" err="1" smtClean="0"/>
              <a:t>diterbitkannya</a:t>
            </a:r>
            <a:r>
              <a:rPr lang="en-US" dirty="0" smtClean="0"/>
              <a:t>, </a:t>
            </a:r>
            <a:r>
              <a:rPr lang="en-US" dirty="0" err="1" smtClean="0"/>
              <a:t>serta</a:t>
            </a:r>
            <a:r>
              <a:rPr lang="en-US" dirty="0" smtClean="0"/>
              <a:t> </a:t>
            </a:r>
            <a:r>
              <a:rPr lang="en-US" dirty="0" err="1" smtClean="0"/>
              <a:t>lembaga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profesi</a:t>
            </a:r>
            <a:r>
              <a:rPr lang="en-US" dirty="0" smtClean="0"/>
              <a:t> yang </a:t>
            </a:r>
            <a:r>
              <a:rPr lang="en-US" dirty="0" err="1" smtClean="0"/>
              <a:t>berkaitan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Efek</a:t>
            </a:r>
            <a:r>
              <a:rPr lang="en-US" dirty="0" smtClean="0"/>
              <a:t>”.</a:t>
            </a:r>
            <a:endParaRPr lang="id-ID" dirty="0" smtClean="0"/>
          </a:p>
          <a:p>
            <a:pPr>
              <a:buNone/>
            </a:pPr>
            <a:endParaRPr lang="id-ID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F0530-581A-42D5-A378-B256B94A0199}" type="datetime1">
              <a:rPr lang="id-ID" smtClean="0"/>
              <a:pPr/>
              <a:t>22/10/2013</a:t>
            </a:fld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BEBE7-4ED7-43DA-836B-773989A426C8}" type="slidenum">
              <a:rPr lang="id-ID" smtClean="0"/>
              <a:pPr/>
              <a:t>9</a:t>
            </a:fld>
            <a:endParaRPr lang="id-ID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351</TotalTime>
  <Words>1589</Words>
  <Application>Microsoft Office PowerPoint</Application>
  <PresentationFormat>On-screen Show (4:3)</PresentationFormat>
  <Paragraphs>271</Paragraphs>
  <Slides>32</Slides>
  <Notes>2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32</vt:i4>
      </vt:variant>
    </vt:vector>
  </HeadingPairs>
  <TitlesOfParts>
    <vt:vector size="35" baseType="lpstr">
      <vt:lpstr>Office Theme</vt:lpstr>
      <vt:lpstr>Presentation</vt:lpstr>
      <vt:lpstr>Equation</vt:lpstr>
      <vt:lpstr>PENDALAMAN MANAJEMEN LEMBAGA KEUANGAN, MANAJEMEN RESIKO, EKONOMI KREATIF</vt:lpstr>
      <vt:lpstr>LEMBAGA KEUANGAN</vt:lpstr>
      <vt:lpstr>Slide 3</vt:lpstr>
      <vt:lpstr>BENTUK  LEMBAGA   INTERMEDIASI KEUANGAN</vt:lpstr>
      <vt:lpstr>Slide 5</vt:lpstr>
      <vt:lpstr>Slide 6</vt:lpstr>
      <vt:lpstr>Slide 7</vt:lpstr>
      <vt:lpstr>Slide 8</vt:lpstr>
      <vt:lpstr>Slide 9</vt:lpstr>
      <vt:lpstr>Slide 10</vt:lpstr>
      <vt:lpstr>Slide 11</vt:lpstr>
      <vt:lpstr>Klasifiksi Risiko</vt:lpstr>
      <vt:lpstr>Ukuran Risiko</vt:lpstr>
      <vt:lpstr>Manajemen Risiko</vt:lpstr>
      <vt:lpstr>Hedging</vt:lpstr>
      <vt:lpstr>Value at Risk (VAR)</vt:lpstr>
      <vt:lpstr>Slide 17</vt:lpstr>
      <vt:lpstr>Slide 18</vt:lpstr>
      <vt:lpstr>Intuisi Ilustrasi VAR</vt:lpstr>
      <vt:lpstr>Mengukur VAR Saham</vt:lpstr>
      <vt:lpstr>Mengukur VAR Saham</vt:lpstr>
      <vt:lpstr>Mengukur VAR Nilai Tukar (Mengukur VAR $1) </vt:lpstr>
      <vt:lpstr>Mengukur VAR Bond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</vt:vector>
  </TitlesOfParts>
  <Company>Toshiba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Administrator</dc:creator>
  <cp:lastModifiedBy>Toshiba</cp:lastModifiedBy>
  <cp:revision>29</cp:revision>
  <dcterms:created xsi:type="dcterms:W3CDTF">2013-03-10T17:41:21Z</dcterms:created>
  <dcterms:modified xsi:type="dcterms:W3CDTF">2013-10-22T03:38:18Z</dcterms:modified>
</cp:coreProperties>
</file>